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56" r:id="rId2"/>
    <p:sldId id="260" r:id="rId3"/>
    <p:sldId id="301" r:id="rId4"/>
    <p:sldId id="263" r:id="rId5"/>
    <p:sldId id="265" r:id="rId6"/>
    <p:sldId id="266" r:id="rId7"/>
    <p:sldId id="259" r:id="rId8"/>
    <p:sldId id="264" r:id="rId9"/>
    <p:sldId id="304" r:id="rId10"/>
    <p:sldId id="303" r:id="rId11"/>
    <p:sldId id="306" r:id="rId12"/>
    <p:sldId id="267" r:id="rId13"/>
    <p:sldId id="268" r:id="rId14"/>
    <p:sldId id="315" r:id="rId15"/>
    <p:sldId id="269" r:id="rId16"/>
    <p:sldId id="270" r:id="rId17"/>
    <p:sldId id="271" r:id="rId18"/>
    <p:sldId id="312" r:id="rId19"/>
    <p:sldId id="313" r:id="rId20"/>
    <p:sldId id="317" r:id="rId21"/>
    <p:sldId id="272" r:id="rId22"/>
    <p:sldId id="257" r:id="rId23"/>
    <p:sldId id="258" r:id="rId24"/>
    <p:sldId id="283" r:id="rId25"/>
    <p:sldId id="273" r:id="rId26"/>
    <p:sldId id="274" r:id="rId27"/>
    <p:sldId id="276" r:id="rId28"/>
    <p:sldId id="275" r:id="rId29"/>
    <p:sldId id="277" r:id="rId30"/>
    <p:sldId id="278" r:id="rId31"/>
    <p:sldId id="320" r:id="rId32"/>
    <p:sldId id="279" r:id="rId33"/>
    <p:sldId id="281" r:id="rId34"/>
    <p:sldId id="280" r:id="rId35"/>
    <p:sldId id="284" r:id="rId36"/>
    <p:sldId id="322" r:id="rId37"/>
    <p:sldId id="294" r:id="rId38"/>
    <p:sldId id="293" r:id="rId39"/>
    <p:sldId id="314" r:id="rId40"/>
    <p:sldId id="286" r:id="rId41"/>
    <p:sldId id="287" r:id="rId42"/>
    <p:sldId id="307" r:id="rId43"/>
    <p:sldId id="308" r:id="rId44"/>
    <p:sldId id="319" r:id="rId45"/>
    <p:sldId id="289" r:id="rId46"/>
    <p:sldId id="318" r:id="rId47"/>
    <p:sldId id="295" r:id="rId48"/>
    <p:sldId id="321" r:id="rId49"/>
    <p:sldId id="292" r:id="rId50"/>
    <p:sldId id="316" r:id="rId51"/>
    <p:sldId id="300" r:id="rId52"/>
    <p:sldId id="299" r:id="rId53"/>
    <p:sldId id="296" r:id="rId54"/>
    <p:sldId id="261" r:id="rId55"/>
    <p:sldId id="297" r:id="rId56"/>
    <p:sldId id="282" r:id="rId57"/>
    <p:sldId id="298" r:id="rId58"/>
    <p:sldId id="309" r:id="rId59"/>
    <p:sldId id="311" r:id="rId60"/>
    <p:sldId id="310" r:id="rId61"/>
    <p:sldId id="302"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96" y="-3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B2E25DD-B3F9-4F65-ADF7-66840393068E}" type="datetimeFigureOut">
              <a:rPr lang="en-US" smtClean="0"/>
              <a:pPr/>
              <a:t>10/23/2013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FFF3FA-9227-49D1-81EB-7E08CEA0EA89}" type="slidenum">
              <a:rPr lang="en-US" smtClean="0"/>
              <a:pPr/>
              <a:t>‹#›</a:t>
            </a:fld>
            <a:endParaRPr lang="en-US"/>
          </a:p>
        </p:txBody>
      </p:sp>
    </p:spTree>
    <p:extLst>
      <p:ext uri="{BB962C8B-B14F-4D97-AF65-F5344CB8AC3E}">
        <p14:creationId xmlns:p14="http://schemas.microsoft.com/office/powerpoint/2010/main" val="1241428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85B946-AB8E-43F2-B122-BB12743D56FF}" type="datetimeFigureOut">
              <a:rPr lang="en-US" smtClean="0"/>
              <a:pPr/>
              <a:t>10/23/2013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4E786D-29E7-456D-9319-5B4A536C4E3F}" type="slidenum">
              <a:rPr lang="en-US" smtClean="0"/>
              <a:pPr/>
              <a:t>‹#›</a:t>
            </a:fld>
            <a:endParaRPr lang="en-US"/>
          </a:p>
        </p:txBody>
      </p:sp>
    </p:spTree>
    <p:extLst>
      <p:ext uri="{BB962C8B-B14F-4D97-AF65-F5344CB8AC3E}">
        <p14:creationId xmlns:p14="http://schemas.microsoft.com/office/powerpoint/2010/main" val="3665726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8A198A-7875-4BE0-AFE6-7867522F171E}" type="slidenum">
              <a:rPr lang="en-US" smtClean="0"/>
              <a:pPr/>
              <a:t>3</a:t>
            </a:fld>
            <a:endParaRPr lang="en-US"/>
          </a:p>
        </p:txBody>
      </p:sp>
    </p:spTree>
    <p:extLst>
      <p:ext uri="{BB962C8B-B14F-4D97-AF65-F5344CB8AC3E}">
        <p14:creationId xmlns:p14="http://schemas.microsoft.com/office/powerpoint/2010/main" val="1671886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DD9583-DC8D-4C26-A136-F3E228A7CE4C}"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9CB7F5-A5E8-4F6C-AAE4-F42EED342872}" type="slidenum">
              <a:rPr lang="en-US" smtClean="0"/>
              <a:pPr/>
              <a:t>29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9CB7F5-A5E8-4F6C-AAE4-F42EED342872}" type="slidenum">
              <a:rPr lang="en-US" smtClean="0"/>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8C5893-4952-4BD7-8891-30FC14F0B126}"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17A05-7F5F-4678-A407-1906B2899F4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C5893-4952-4BD7-8891-30FC14F0B126}"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17A05-7F5F-4678-A407-1906B2899F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C5893-4952-4BD7-8891-30FC14F0B126}"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17A05-7F5F-4678-A407-1906B2899F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8C5893-4952-4BD7-8891-30FC14F0B126}"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17A05-7F5F-4678-A407-1906B2899F4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8C5893-4952-4BD7-8891-30FC14F0B126}"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317A05-7F5F-4678-A407-1906B2899F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8C5893-4952-4BD7-8891-30FC14F0B126}"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17A05-7F5F-4678-A407-1906B2899F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8C5893-4952-4BD7-8891-30FC14F0B126}" type="datetimeFigureOut">
              <a:rPr lang="en-US" smtClean="0"/>
              <a:pPr/>
              <a:t>10/23/2013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317A05-7F5F-4678-A407-1906B2899F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8C5893-4952-4BD7-8891-30FC14F0B126}" type="datetimeFigureOut">
              <a:rPr lang="en-US" smtClean="0"/>
              <a:pPr/>
              <a:t>10/23/2013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317A05-7F5F-4678-A407-1906B2899F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8C5893-4952-4BD7-8891-30FC14F0B126}" type="datetimeFigureOut">
              <a:rPr lang="en-US" smtClean="0"/>
              <a:pPr/>
              <a:t>10/23/2013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317A05-7F5F-4678-A407-1906B2899F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C5893-4952-4BD7-8891-30FC14F0B126}"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17A05-7F5F-4678-A407-1906B2899F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8C5893-4952-4BD7-8891-30FC14F0B126}"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317A05-7F5F-4678-A407-1906B2899F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C5893-4952-4BD7-8891-30FC14F0B126}" type="datetimeFigureOut">
              <a:rPr lang="en-US" smtClean="0"/>
              <a:pPr/>
              <a:t>10/23/2013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317A05-7F5F-4678-A407-1906B2899F4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219200"/>
          </a:xfrm>
        </p:spPr>
        <p:txBody>
          <a:bodyPr>
            <a:normAutofit fontScale="90000"/>
          </a:bodyPr>
          <a:lstStyle/>
          <a:p>
            <a:r>
              <a:rPr lang="en-US" dirty="0" smtClean="0"/>
              <a:t>“</a:t>
            </a:r>
            <a:r>
              <a:rPr lang="en-US" sz="3600" b="1" dirty="0" smtClean="0"/>
              <a:t>We Are One”:</a:t>
            </a:r>
            <a:br>
              <a:rPr lang="en-US" sz="3600" b="1" dirty="0" smtClean="0"/>
            </a:br>
            <a:r>
              <a:rPr lang="en-US" sz="3600" b="1" dirty="0" smtClean="0"/>
              <a:t>Protecting and Defending the Public Sector</a:t>
            </a:r>
            <a:endParaRPr lang="en-US" sz="3600" b="1" dirty="0"/>
          </a:p>
        </p:txBody>
      </p:sp>
      <p:sp>
        <p:nvSpPr>
          <p:cNvPr id="3" name="Subtitle 2"/>
          <p:cNvSpPr>
            <a:spLocks noGrp="1"/>
          </p:cNvSpPr>
          <p:nvPr>
            <p:ph type="subTitle" idx="1"/>
          </p:nvPr>
        </p:nvSpPr>
        <p:spPr>
          <a:xfrm>
            <a:off x="1371600" y="2895600"/>
            <a:ext cx="6400800" cy="2743200"/>
          </a:xfrm>
        </p:spPr>
        <p:txBody>
          <a:bodyPr>
            <a:noAutofit/>
          </a:bodyPr>
          <a:lstStyle/>
          <a:p>
            <a:r>
              <a:rPr lang="en-US" sz="2000" b="1" dirty="0" smtClean="0">
                <a:solidFill>
                  <a:schemeClr val="tx1"/>
                </a:solidFill>
              </a:rPr>
              <a:t>Oregon AFL-CIO Summer School</a:t>
            </a:r>
          </a:p>
          <a:p>
            <a:r>
              <a:rPr lang="en-US" sz="2000" b="1" dirty="0" smtClean="0">
                <a:solidFill>
                  <a:schemeClr val="tx1"/>
                </a:solidFill>
              </a:rPr>
              <a:t>Eugene, Oregon</a:t>
            </a:r>
          </a:p>
          <a:p>
            <a:r>
              <a:rPr lang="en-US" sz="2000" b="1" dirty="0" smtClean="0">
                <a:solidFill>
                  <a:schemeClr val="tx1"/>
                </a:solidFill>
              </a:rPr>
              <a:t>August 6-7, 2011</a:t>
            </a:r>
          </a:p>
          <a:p>
            <a:endParaRPr lang="en-US" sz="2000" b="1" dirty="0" smtClean="0">
              <a:solidFill>
                <a:schemeClr val="tx1"/>
              </a:solidFill>
            </a:endParaRPr>
          </a:p>
          <a:p>
            <a:r>
              <a:rPr lang="en-US" sz="2000" b="1" dirty="0" smtClean="0">
                <a:solidFill>
                  <a:schemeClr val="tx1"/>
                </a:solidFill>
              </a:rPr>
              <a:t>Instructor:</a:t>
            </a:r>
          </a:p>
          <a:p>
            <a:r>
              <a:rPr lang="en-US" sz="2000" b="1" dirty="0" smtClean="0">
                <a:solidFill>
                  <a:schemeClr val="tx1"/>
                </a:solidFill>
              </a:rPr>
              <a:t>Bob Bussel</a:t>
            </a:r>
          </a:p>
          <a:p>
            <a:r>
              <a:rPr lang="en-US" sz="2000" b="1" dirty="0" smtClean="0">
                <a:solidFill>
                  <a:schemeClr val="tx1"/>
                </a:solidFill>
              </a:rPr>
              <a:t>Labor Education and Research Center</a:t>
            </a:r>
          </a:p>
          <a:p>
            <a:r>
              <a:rPr lang="en-US" sz="2000" b="1" dirty="0" smtClean="0">
                <a:solidFill>
                  <a:schemeClr val="tx1"/>
                </a:solidFill>
              </a:rPr>
              <a:t>University of Oregon</a:t>
            </a:r>
          </a:p>
          <a:p>
            <a:r>
              <a:rPr lang="en-US" sz="2000" b="1" dirty="0" smtClean="0">
                <a:solidFill>
                  <a:schemeClr val="tx1"/>
                </a:solidFill>
              </a:rPr>
              <a:t>bussel@uoregon.edu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p:txBody>
          <a:bodyPr/>
          <a:lstStyle/>
          <a:p>
            <a:pPr eaLnBrk="1" hangingPunct="1"/>
            <a:r>
              <a:rPr lang="en-US" sz="3200" b="1" smtClean="0"/>
              <a:t>Examples of the WPA’s </a:t>
            </a:r>
            <a:br>
              <a:rPr lang="en-US" sz="3200" b="1" smtClean="0"/>
            </a:br>
            <a:r>
              <a:rPr lang="en-US" sz="3200" b="1" smtClean="0"/>
              <a:t>Accomplishments in Oregon</a:t>
            </a:r>
          </a:p>
        </p:txBody>
      </p:sp>
      <p:sp>
        <p:nvSpPr>
          <p:cNvPr id="7171" name="Rectangle 1027"/>
          <p:cNvSpPr>
            <a:spLocks noGrp="1" noChangeArrowheads="1"/>
          </p:cNvSpPr>
          <p:nvPr>
            <p:ph type="body" idx="1"/>
          </p:nvPr>
        </p:nvSpPr>
        <p:spPr>
          <a:xfrm>
            <a:off x="228600" y="1981200"/>
            <a:ext cx="5181600" cy="4114800"/>
          </a:xfrm>
        </p:spPr>
        <p:txBody>
          <a:bodyPr/>
          <a:lstStyle/>
          <a:p>
            <a:pPr eaLnBrk="1" hangingPunct="1"/>
            <a:r>
              <a:rPr lang="en-US" sz="2400" b="1" smtClean="0"/>
              <a:t>Timberline Lodge</a:t>
            </a:r>
          </a:p>
          <a:p>
            <a:pPr eaLnBrk="1" hangingPunct="1"/>
            <a:r>
              <a:rPr lang="en-US" sz="2400" b="1" smtClean="0"/>
              <a:t>Civic Stadium in Eugene</a:t>
            </a:r>
          </a:p>
          <a:p>
            <a:pPr eaLnBrk="1" hangingPunct="1"/>
            <a:r>
              <a:rPr lang="en-US" sz="2400" b="1" smtClean="0"/>
              <a:t>City Hall in Canby, state library in Salem, armory in Klamath Falls</a:t>
            </a:r>
          </a:p>
          <a:p>
            <a:pPr eaLnBrk="1" hangingPunct="1"/>
            <a:r>
              <a:rPr lang="en-US" sz="2400" b="1" smtClean="0"/>
              <a:t>Numerous post offices</a:t>
            </a:r>
          </a:p>
          <a:p>
            <a:pPr eaLnBrk="1" hangingPunct="1"/>
            <a:r>
              <a:rPr lang="en-US" sz="2400" b="1" smtClean="0"/>
              <a:t>Five bridges over estuaries on coast</a:t>
            </a:r>
          </a:p>
          <a:p>
            <a:pPr eaLnBrk="1" hangingPunct="1"/>
            <a:r>
              <a:rPr lang="en-US" sz="2400" b="1" smtClean="0"/>
              <a:t>Paved and upgraded Highway 101</a:t>
            </a:r>
          </a:p>
          <a:p>
            <a:pPr eaLnBrk="1" hangingPunct="1"/>
            <a:r>
              <a:rPr lang="en-US" sz="2400" b="1" smtClean="0"/>
              <a:t>Also employed teachers and artists</a:t>
            </a:r>
          </a:p>
          <a:p>
            <a:pPr eaLnBrk="1" hangingPunct="1"/>
            <a:endParaRPr lang="en-US" sz="2400" b="1" smtClean="0"/>
          </a:p>
        </p:txBody>
      </p:sp>
      <p:pic>
        <p:nvPicPr>
          <p:cNvPr id="7172" name="Picture 1028"/>
          <p:cNvPicPr>
            <a:picLocks noChangeAspect="1" noChangeArrowheads="1"/>
          </p:cNvPicPr>
          <p:nvPr/>
        </p:nvPicPr>
        <p:blipFill>
          <a:blip r:embed="rId2" cstate="print"/>
          <a:srcRect/>
          <a:stretch>
            <a:fillRect/>
          </a:stretch>
        </p:blipFill>
        <p:spPr bwMode="auto">
          <a:xfrm>
            <a:off x="5715000" y="1981200"/>
            <a:ext cx="2819400" cy="4038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3200" b="1"/>
              <a:t>The Rise of Public Sector Unionism</a:t>
            </a:r>
          </a:p>
        </p:txBody>
      </p:sp>
      <p:sp>
        <p:nvSpPr>
          <p:cNvPr id="6147" name="Rectangle 3"/>
          <p:cNvSpPr>
            <a:spLocks noGrp="1" noChangeArrowheads="1"/>
          </p:cNvSpPr>
          <p:nvPr>
            <p:ph type="body" idx="1"/>
          </p:nvPr>
        </p:nvSpPr>
        <p:spPr>
          <a:xfrm>
            <a:off x="685800" y="1981200"/>
            <a:ext cx="7239000" cy="4114800"/>
          </a:xfrm>
        </p:spPr>
        <p:txBody>
          <a:bodyPr/>
          <a:lstStyle/>
          <a:p>
            <a:pPr>
              <a:lnSpc>
                <a:spcPct val="90000"/>
              </a:lnSpc>
            </a:pPr>
            <a:r>
              <a:rPr lang="en-US" sz="2400" b="1"/>
              <a:t>Public sector union membership rises from 400,000 in 1955 to over 4 million by early 1970s</a:t>
            </a:r>
          </a:p>
          <a:p>
            <a:pPr>
              <a:lnSpc>
                <a:spcPct val="90000"/>
              </a:lnSpc>
            </a:pPr>
            <a:endParaRPr lang="en-US" sz="2400" b="1"/>
          </a:p>
          <a:p>
            <a:pPr>
              <a:lnSpc>
                <a:spcPct val="90000"/>
              </a:lnSpc>
            </a:pPr>
            <a:r>
              <a:rPr lang="en-US" sz="2400" b="1"/>
              <a:t>Rate of unionization of government employees rises from 13% in 1960 to 39% in 1976</a:t>
            </a:r>
          </a:p>
          <a:p>
            <a:pPr>
              <a:lnSpc>
                <a:spcPct val="90000"/>
              </a:lnSpc>
              <a:buFontTx/>
              <a:buNone/>
            </a:pPr>
            <a:endParaRPr lang="en-US" sz="2400" b="1"/>
          </a:p>
          <a:p>
            <a:pPr>
              <a:lnSpc>
                <a:spcPct val="90000"/>
              </a:lnSpc>
            </a:pPr>
            <a:r>
              <a:rPr lang="en-US" sz="2400" b="1"/>
              <a:t>AFSCME goes from 19</a:t>
            </a:r>
            <a:r>
              <a:rPr lang="en-US" sz="2400" b="1" baseline="30000"/>
              <a:t>th</a:t>
            </a:r>
            <a:r>
              <a:rPr lang="en-US" sz="2400" b="1"/>
              <a:t> largest union in AFL-CIO to 6</a:t>
            </a:r>
            <a:r>
              <a:rPr lang="en-US" sz="2400" b="1" baseline="30000"/>
              <a:t>th</a:t>
            </a:r>
            <a:r>
              <a:rPr lang="en-US" sz="2400" b="1"/>
              <a:t> largest between 1960 and 1970.</a:t>
            </a:r>
          </a:p>
          <a:p>
            <a:pPr>
              <a:lnSpc>
                <a:spcPct val="90000"/>
              </a:lnSpc>
            </a:pPr>
            <a:endParaRPr lang="en-US" sz="2400" b="1"/>
          </a:p>
          <a:p>
            <a:pPr>
              <a:lnSpc>
                <a:spcPct val="90000"/>
              </a:lnSpc>
            </a:pPr>
            <a:r>
              <a:rPr lang="en-US" sz="2400" b="1"/>
              <a:t>From 36 public sector strikes in 1960 to 412 in 1970</a:t>
            </a:r>
          </a:p>
          <a:p>
            <a:pPr>
              <a:lnSpc>
                <a:spcPct val="90000"/>
              </a:lnSpc>
            </a:pPr>
            <a:endParaRPr lang="en-US" sz="2400" b="1"/>
          </a:p>
          <a:p>
            <a:pPr>
              <a:lnSpc>
                <a:spcPct val="90000"/>
              </a:lnSpc>
            </a:pPr>
            <a:endParaRPr lang="en-US" sz="24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066800"/>
          </a:xfrm>
        </p:spPr>
        <p:txBody>
          <a:bodyPr>
            <a:normAutofit/>
          </a:bodyPr>
          <a:lstStyle/>
          <a:p>
            <a:r>
              <a:rPr lang="en-US" sz="3200" b="1" dirty="0" smtClean="0"/>
              <a:t>The Thirty Years War on Unions</a:t>
            </a:r>
            <a:endParaRPr lang="en-US" sz="3200" b="1" dirty="0"/>
          </a:p>
        </p:txBody>
      </p:sp>
      <p:sp>
        <p:nvSpPr>
          <p:cNvPr id="3" name="Subtitle 2"/>
          <p:cNvSpPr>
            <a:spLocks noGrp="1"/>
          </p:cNvSpPr>
          <p:nvPr>
            <p:ph type="subTitle" idx="1"/>
          </p:nvPr>
        </p:nvSpPr>
        <p:spPr>
          <a:xfrm>
            <a:off x="914400" y="2362200"/>
            <a:ext cx="4038600" cy="3276600"/>
          </a:xfrm>
        </p:spPr>
        <p:txBody>
          <a:bodyPr>
            <a:normAutofit fontScale="55000" lnSpcReduction="20000"/>
          </a:bodyPr>
          <a:lstStyle/>
          <a:p>
            <a:pPr algn="l">
              <a:buFont typeface="Arial" pitchFamily="34" charset="0"/>
              <a:buChar char="•"/>
            </a:pPr>
            <a:r>
              <a:rPr lang="en-US" b="1" dirty="0" smtClean="0">
                <a:solidFill>
                  <a:schemeClr val="tx1"/>
                </a:solidFill>
              </a:rPr>
              <a:t>Attacks on the building trades (1970s)</a:t>
            </a:r>
          </a:p>
          <a:p>
            <a:pPr algn="l">
              <a:buFont typeface="Arial" pitchFamily="34" charset="0"/>
              <a:buChar char="•"/>
            </a:pPr>
            <a:endParaRPr lang="en-US" b="1" dirty="0" smtClean="0">
              <a:solidFill>
                <a:schemeClr val="tx1"/>
              </a:solidFill>
            </a:endParaRPr>
          </a:p>
          <a:p>
            <a:pPr algn="l">
              <a:buFont typeface="Arial" pitchFamily="34" charset="0"/>
              <a:buChar char="•"/>
            </a:pPr>
            <a:r>
              <a:rPr lang="en-US" b="1" dirty="0" smtClean="0">
                <a:solidFill>
                  <a:schemeClr val="tx1"/>
                </a:solidFill>
              </a:rPr>
              <a:t>Firing of the air traffic controllers (1981)</a:t>
            </a:r>
          </a:p>
          <a:p>
            <a:pPr algn="l">
              <a:buFont typeface="Arial" pitchFamily="34" charset="0"/>
              <a:buChar char="•"/>
            </a:pPr>
            <a:endParaRPr lang="en-US" b="1" dirty="0" smtClean="0">
              <a:solidFill>
                <a:schemeClr val="tx1"/>
              </a:solidFill>
            </a:endParaRPr>
          </a:p>
          <a:p>
            <a:pPr algn="l">
              <a:buFont typeface="Arial" pitchFamily="34" charset="0"/>
              <a:buChar char="•"/>
            </a:pPr>
            <a:r>
              <a:rPr lang="en-US" b="1" dirty="0" smtClean="0">
                <a:solidFill>
                  <a:schemeClr val="tx1"/>
                </a:solidFill>
              </a:rPr>
              <a:t>“Concession bargaining” (1980s)</a:t>
            </a:r>
          </a:p>
          <a:p>
            <a:pPr algn="l"/>
            <a:endParaRPr lang="en-US" b="1" dirty="0" smtClean="0">
              <a:solidFill>
                <a:schemeClr val="tx1"/>
              </a:solidFill>
            </a:endParaRPr>
          </a:p>
          <a:p>
            <a:pPr algn="l">
              <a:buFont typeface="Arial" pitchFamily="34" charset="0"/>
              <a:buChar char="•"/>
            </a:pPr>
            <a:r>
              <a:rPr lang="en-US" b="1" dirty="0" smtClean="0">
                <a:solidFill>
                  <a:schemeClr val="tx1"/>
                </a:solidFill>
              </a:rPr>
              <a:t>Growing demands for contracting out</a:t>
            </a:r>
          </a:p>
          <a:p>
            <a:pPr algn="l">
              <a:buFont typeface="Arial" pitchFamily="34" charset="0"/>
              <a:buChar char="•"/>
            </a:pPr>
            <a:endParaRPr lang="en-US" b="1" dirty="0" smtClean="0">
              <a:solidFill>
                <a:schemeClr val="tx1"/>
              </a:solidFill>
            </a:endParaRPr>
          </a:p>
          <a:p>
            <a:pPr algn="l">
              <a:buFont typeface="Arial" pitchFamily="34" charset="0"/>
              <a:buChar char="•"/>
            </a:pPr>
            <a:r>
              <a:rPr lang="en-US" b="1" dirty="0" smtClean="0">
                <a:solidFill>
                  <a:schemeClr val="tx1"/>
                </a:solidFill>
              </a:rPr>
              <a:t>Gutting the right to organize</a:t>
            </a:r>
          </a:p>
          <a:p>
            <a:pPr algn="l">
              <a:buFont typeface="Arial" pitchFamily="34" charset="0"/>
              <a:buChar char="•"/>
            </a:pPr>
            <a:endParaRPr lang="en-US" b="1" dirty="0" smtClean="0">
              <a:solidFill>
                <a:schemeClr val="tx1"/>
              </a:solidFill>
            </a:endParaRPr>
          </a:p>
          <a:p>
            <a:pPr algn="l">
              <a:buFont typeface="Arial" pitchFamily="34" charset="0"/>
              <a:buChar char="•"/>
            </a:pPr>
            <a:r>
              <a:rPr lang="en-US" b="1" dirty="0" smtClean="0">
                <a:solidFill>
                  <a:schemeClr val="tx1"/>
                </a:solidFill>
              </a:rPr>
              <a:t>Rise of right-wing think tanks</a:t>
            </a:r>
            <a:endParaRPr lang="en-US" b="1"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6629400" y="2362200"/>
            <a:ext cx="1905000" cy="838199"/>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6705600" y="3429000"/>
            <a:ext cx="1828800" cy="914399"/>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6781800" y="4800600"/>
            <a:ext cx="1905000" cy="9906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1371599"/>
          </a:xfrm>
        </p:spPr>
        <p:txBody>
          <a:bodyPr>
            <a:normAutofit/>
          </a:bodyPr>
          <a:lstStyle/>
          <a:p>
            <a:r>
              <a:rPr lang="en-US" sz="3600" b="1" dirty="0" smtClean="0"/>
              <a:t>A Tale of Three Percentages:</a:t>
            </a:r>
            <a:br>
              <a:rPr lang="en-US" sz="3600" b="1" dirty="0" smtClean="0"/>
            </a:br>
            <a:r>
              <a:rPr lang="en-US" sz="3600" b="1" dirty="0" smtClean="0"/>
              <a:t>What Do These Figures Refer to?</a:t>
            </a:r>
            <a:endParaRPr lang="en-US" sz="3600" b="1" dirty="0"/>
          </a:p>
        </p:txBody>
      </p:sp>
      <p:sp>
        <p:nvSpPr>
          <p:cNvPr id="3" name="Subtitle 2"/>
          <p:cNvSpPr>
            <a:spLocks noGrp="1"/>
          </p:cNvSpPr>
          <p:nvPr>
            <p:ph type="subTitle" idx="1"/>
          </p:nvPr>
        </p:nvSpPr>
        <p:spPr>
          <a:xfrm>
            <a:off x="1371600" y="2590800"/>
            <a:ext cx="6400800" cy="3048000"/>
          </a:xfrm>
        </p:spPr>
        <p:txBody>
          <a:bodyPr/>
          <a:lstStyle/>
          <a:p>
            <a:pPr lvl="1" algn="l">
              <a:buFont typeface="Arial" pitchFamily="34" charset="0"/>
              <a:buChar char="•"/>
            </a:pPr>
            <a:r>
              <a:rPr lang="en-US" b="1" dirty="0" smtClean="0">
                <a:solidFill>
                  <a:schemeClr val="tx1"/>
                </a:solidFill>
              </a:rPr>
              <a:t>6.9%</a:t>
            </a:r>
          </a:p>
          <a:p>
            <a:pPr algn="l"/>
            <a:endParaRPr lang="en-US" b="1" dirty="0" smtClean="0">
              <a:solidFill>
                <a:schemeClr val="tx1"/>
              </a:solidFill>
            </a:endParaRPr>
          </a:p>
          <a:p>
            <a:pPr lvl="1" algn="l">
              <a:buFont typeface="Arial" pitchFamily="34" charset="0"/>
              <a:buChar char="•"/>
            </a:pPr>
            <a:r>
              <a:rPr lang="en-US" b="1" dirty="0" smtClean="0">
                <a:solidFill>
                  <a:schemeClr val="tx1"/>
                </a:solidFill>
              </a:rPr>
              <a:t>36.2%</a:t>
            </a:r>
          </a:p>
          <a:p>
            <a:pPr algn="l"/>
            <a:endParaRPr lang="en-US" b="1" dirty="0" smtClean="0">
              <a:solidFill>
                <a:schemeClr val="tx1"/>
              </a:solidFill>
            </a:endParaRPr>
          </a:p>
          <a:p>
            <a:pPr lvl="1" algn="l">
              <a:buFont typeface="Arial" pitchFamily="34" charset="0"/>
              <a:buChar char="•"/>
            </a:pPr>
            <a:r>
              <a:rPr lang="en-US" b="1" dirty="0" smtClean="0">
                <a:solidFill>
                  <a:schemeClr val="tx1"/>
                </a:solidFill>
              </a:rPr>
              <a:t>11.9%</a:t>
            </a:r>
          </a:p>
          <a:p>
            <a:pPr algn="l"/>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066800"/>
          </a:xfrm>
        </p:spPr>
        <p:txBody>
          <a:bodyPr>
            <a:normAutofit/>
          </a:bodyPr>
          <a:lstStyle/>
          <a:p>
            <a:r>
              <a:rPr lang="en-US" sz="3200" b="1" dirty="0" smtClean="0"/>
              <a:t>They’ve Run Away</a:t>
            </a:r>
            <a:br>
              <a:rPr lang="en-US" sz="3200" b="1" dirty="0" smtClean="0"/>
            </a:br>
            <a:r>
              <a:rPr lang="en-US" sz="3200" b="1" dirty="0" smtClean="0"/>
              <a:t>“GE Brings Good Things to Life” (in China)</a:t>
            </a:r>
            <a:endParaRPr lang="en-US" sz="3200" b="1" dirty="0"/>
          </a:p>
        </p:txBody>
      </p:sp>
      <p:sp>
        <p:nvSpPr>
          <p:cNvPr id="3" name="Subtitle 2"/>
          <p:cNvSpPr>
            <a:spLocks noGrp="1"/>
          </p:cNvSpPr>
          <p:nvPr>
            <p:ph type="subTitle" idx="1"/>
          </p:nvPr>
        </p:nvSpPr>
        <p:spPr>
          <a:xfrm>
            <a:off x="838200" y="2590800"/>
            <a:ext cx="4495800" cy="3048000"/>
          </a:xfrm>
        </p:spPr>
        <p:txBody>
          <a:bodyPr>
            <a:normAutofit fontScale="85000" lnSpcReduction="20000"/>
          </a:bodyPr>
          <a:lstStyle/>
          <a:p>
            <a:pPr algn="l">
              <a:buFont typeface="Arial" pitchFamily="34" charset="0"/>
              <a:buChar char="•"/>
            </a:pPr>
            <a:r>
              <a:rPr lang="en-US" sz="2400" b="1" dirty="0" smtClean="0">
                <a:solidFill>
                  <a:schemeClr val="tx1"/>
                </a:solidFill>
              </a:rPr>
              <a:t>Since 2002, GE has eliminated 20% of its US work force while increasing employment overseas.</a:t>
            </a:r>
          </a:p>
          <a:p>
            <a:pPr algn="l"/>
            <a:endParaRPr lang="en-US" sz="2400" b="1" dirty="0" smtClean="0">
              <a:solidFill>
                <a:schemeClr val="tx1"/>
              </a:solidFill>
            </a:endParaRPr>
          </a:p>
          <a:p>
            <a:pPr algn="l">
              <a:buFont typeface="Arial" pitchFamily="34" charset="0"/>
              <a:buChar char="•"/>
            </a:pPr>
            <a:r>
              <a:rPr lang="en-US" sz="2400" b="1" dirty="0" smtClean="0">
                <a:solidFill>
                  <a:schemeClr val="tx1"/>
                </a:solidFill>
              </a:rPr>
              <a:t>In 2010, GE paid </a:t>
            </a:r>
            <a:r>
              <a:rPr lang="en-US" sz="2400" b="1" i="1" dirty="0" smtClean="0">
                <a:solidFill>
                  <a:schemeClr val="tx1"/>
                </a:solidFill>
              </a:rPr>
              <a:t>no</a:t>
            </a:r>
            <a:r>
              <a:rPr lang="en-US" sz="2400" b="1" dirty="0" smtClean="0">
                <a:solidFill>
                  <a:schemeClr val="tx1"/>
                </a:solidFill>
              </a:rPr>
              <a:t> federal taxes on $14.2 billion in profits.</a:t>
            </a:r>
          </a:p>
          <a:p>
            <a:pPr algn="l">
              <a:buFont typeface="Arial" pitchFamily="34" charset="0"/>
              <a:buChar char="•"/>
            </a:pPr>
            <a:endParaRPr lang="en-US" sz="2400" b="1" dirty="0" smtClean="0">
              <a:solidFill>
                <a:schemeClr val="tx1"/>
              </a:solidFill>
            </a:endParaRPr>
          </a:p>
          <a:p>
            <a:pPr algn="l">
              <a:buFont typeface="Arial" pitchFamily="34" charset="0"/>
              <a:buChar char="•"/>
            </a:pPr>
            <a:r>
              <a:rPr lang="en-US" sz="2400" b="1" dirty="0" smtClean="0">
                <a:solidFill>
                  <a:schemeClr val="tx1"/>
                </a:solidFill>
              </a:rPr>
              <a:t>Corporate taxes in 2009 comprised 6.6% of federal revenue, down from 30% in the 1950s.</a:t>
            </a:r>
            <a:endParaRPr lang="en-US" sz="2400" b="1"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5791200" y="2895600"/>
            <a:ext cx="25146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685800" y="2590800"/>
            <a:ext cx="4267200" cy="3505200"/>
          </a:xfrm>
        </p:spPr>
        <p:txBody>
          <a:bodyPr/>
          <a:lstStyle/>
          <a:p>
            <a:pPr eaLnBrk="1" hangingPunct="1">
              <a:buFontTx/>
              <a:buNone/>
            </a:pPr>
            <a:r>
              <a:rPr lang="en-US" sz="4000" b="1" dirty="0" smtClean="0"/>
              <a:t>“If class war is</a:t>
            </a:r>
          </a:p>
          <a:p>
            <a:pPr eaLnBrk="1" hangingPunct="1">
              <a:buFontTx/>
              <a:buNone/>
            </a:pPr>
            <a:r>
              <a:rPr lang="en-US" sz="4000" b="1" dirty="0" smtClean="0"/>
              <a:t>being waged in </a:t>
            </a:r>
          </a:p>
          <a:p>
            <a:pPr eaLnBrk="1" hangingPunct="1">
              <a:buFontTx/>
              <a:buNone/>
            </a:pPr>
            <a:r>
              <a:rPr lang="en-US" sz="4000" b="1" dirty="0" smtClean="0"/>
              <a:t>America, my class </a:t>
            </a:r>
          </a:p>
          <a:p>
            <a:pPr eaLnBrk="1" hangingPunct="1">
              <a:buFontTx/>
              <a:buNone/>
            </a:pPr>
            <a:r>
              <a:rPr lang="en-US" sz="4000" b="1" dirty="0" smtClean="0"/>
              <a:t>is clearly winning.”</a:t>
            </a:r>
          </a:p>
          <a:p>
            <a:pPr eaLnBrk="1" hangingPunct="1">
              <a:buFontTx/>
              <a:buNone/>
            </a:pPr>
            <a:endParaRPr lang="en-US" dirty="0" smtClean="0"/>
          </a:p>
        </p:txBody>
      </p:sp>
      <p:sp>
        <p:nvSpPr>
          <p:cNvPr id="2052" name="Rectangle 4"/>
          <p:cNvSpPr>
            <a:spLocks noGrp="1" noChangeArrowheads="1"/>
          </p:cNvSpPr>
          <p:nvPr>
            <p:ph type="title"/>
          </p:nvPr>
        </p:nvSpPr>
        <p:spPr/>
        <p:txBody>
          <a:bodyPr>
            <a:normAutofit fontScale="90000"/>
          </a:bodyPr>
          <a:lstStyle/>
          <a:p>
            <a:pPr eaLnBrk="1" hangingPunct="1">
              <a:defRPr/>
            </a:pPr>
            <a:r>
              <a:rPr lang="en-US" sz="4000" b="1" smtClean="0">
                <a:solidFill>
                  <a:schemeClr val="tx1"/>
                </a:solidFill>
                <a:effectLst>
                  <a:outerShdw blurRad="38100" dist="38100" dir="2700000" algn="tl">
                    <a:srgbClr val="C0C0C0"/>
                  </a:outerShdw>
                </a:effectLst>
              </a:rPr>
              <a:t>Warren Buffet, Annual Letter to Shareholders, 2004</a:t>
            </a:r>
            <a:r>
              <a:rPr lang="en-US" smtClean="0"/>
              <a:t> </a:t>
            </a:r>
          </a:p>
        </p:txBody>
      </p:sp>
      <p:pic>
        <p:nvPicPr>
          <p:cNvPr id="3076" name="Picture 5"/>
          <p:cNvPicPr>
            <a:picLocks noChangeAspect="1" noChangeArrowheads="1"/>
          </p:cNvPicPr>
          <p:nvPr/>
        </p:nvPicPr>
        <p:blipFill>
          <a:blip r:embed="rId2" cstate="print"/>
          <a:srcRect/>
          <a:stretch>
            <a:fillRect/>
          </a:stretch>
        </p:blipFill>
        <p:spPr bwMode="auto">
          <a:xfrm>
            <a:off x="5943600" y="2438400"/>
            <a:ext cx="2209800" cy="373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60438"/>
          </a:xfrm>
        </p:spPr>
        <p:txBody>
          <a:bodyPr>
            <a:normAutofit fontScale="90000"/>
          </a:bodyPr>
          <a:lstStyle/>
          <a:p>
            <a:r>
              <a:rPr lang="en-US" sz="3600" b="1" dirty="0" smtClean="0"/>
              <a:t>“Of the 1%, By the 1%, For the 1%”:</a:t>
            </a:r>
            <a:br>
              <a:rPr lang="en-US" sz="3600" b="1" dirty="0" smtClean="0"/>
            </a:br>
            <a:r>
              <a:rPr lang="en-US" sz="3600" b="1" dirty="0" smtClean="0"/>
              <a:t>The Haves, The Have-</a:t>
            </a:r>
            <a:r>
              <a:rPr lang="en-US" sz="3600" b="1" dirty="0" err="1" smtClean="0"/>
              <a:t>Nots</a:t>
            </a:r>
            <a:r>
              <a:rPr lang="en-US" sz="3600" b="1" dirty="0" smtClean="0"/>
              <a:t>, and the Have-Mores</a:t>
            </a:r>
            <a:endParaRPr lang="en-US" sz="3600" b="1" dirty="0"/>
          </a:p>
        </p:txBody>
      </p:sp>
      <p:pic>
        <p:nvPicPr>
          <p:cNvPr id="3074" name="Picture 2"/>
          <p:cNvPicPr>
            <a:picLocks noChangeAspect="1" noChangeArrowheads="1"/>
          </p:cNvPicPr>
          <p:nvPr/>
        </p:nvPicPr>
        <p:blipFill>
          <a:blip r:embed="rId2" cstate="print"/>
          <a:srcRect/>
          <a:stretch>
            <a:fillRect/>
          </a:stretch>
        </p:blipFill>
        <p:spPr bwMode="auto">
          <a:xfrm>
            <a:off x="1600200" y="1804988"/>
            <a:ext cx="6324600" cy="421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295400"/>
          </a:xfrm>
        </p:spPr>
        <p:txBody>
          <a:bodyPr>
            <a:normAutofit/>
          </a:bodyPr>
          <a:lstStyle/>
          <a:p>
            <a:r>
              <a:rPr lang="en-US" sz="3200" b="1" dirty="0" smtClean="0"/>
              <a:t>Grover </a:t>
            </a:r>
            <a:r>
              <a:rPr lang="en-US" sz="3200" b="1" dirty="0" err="1" smtClean="0"/>
              <a:t>Norquist</a:t>
            </a:r>
            <a:r>
              <a:rPr lang="en-US" sz="3200" b="1" dirty="0" smtClean="0"/>
              <a:t>, </a:t>
            </a:r>
            <a:br>
              <a:rPr lang="en-US" sz="3200" b="1" dirty="0" smtClean="0"/>
            </a:br>
            <a:r>
              <a:rPr lang="en-US" sz="3200" b="1" dirty="0" smtClean="0"/>
              <a:t>on “Starving the Beast”</a:t>
            </a:r>
            <a:endParaRPr lang="en-US" sz="3200" b="1" dirty="0"/>
          </a:p>
        </p:txBody>
      </p:sp>
      <p:sp>
        <p:nvSpPr>
          <p:cNvPr id="3" name="Subtitle 2"/>
          <p:cNvSpPr>
            <a:spLocks noGrp="1"/>
          </p:cNvSpPr>
          <p:nvPr>
            <p:ph type="subTitle" idx="1"/>
          </p:nvPr>
        </p:nvSpPr>
        <p:spPr>
          <a:xfrm>
            <a:off x="685800" y="3124200"/>
            <a:ext cx="4419600" cy="2895600"/>
          </a:xfrm>
        </p:spPr>
        <p:txBody>
          <a:bodyPr>
            <a:normAutofit/>
          </a:bodyPr>
          <a:lstStyle/>
          <a:p>
            <a:pPr algn="l"/>
            <a:r>
              <a:rPr lang="en-US" sz="2800" b="1" dirty="0" smtClean="0">
                <a:solidFill>
                  <a:schemeClr val="tx1"/>
                </a:solidFill>
              </a:rPr>
              <a:t>"I don't want to abolish government.  I simply want to reduce it to the size where I can drag it into the bathroom and drown it in the bathtub.”</a:t>
            </a:r>
            <a:endParaRPr lang="en-US" sz="2800" b="1"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5410200" y="2667000"/>
            <a:ext cx="30480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762000"/>
          </a:xfrm>
        </p:spPr>
        <p:txBody>
          <a:bodyPr rtlCol="0">
            <a:normAutofit/>
          </a:bodyPr>
          <a:lstStyle/>
          <a:p>
            <a:pPr eaLnBrk="1" fontAlgn="auto" hangingPunct="1">
              <a:spcAft>
                <a:spcPts val="0"/>
              </a:spcAft>
              <a:defRPr/>
            </a:pPr>
            <a:r>
              <a:rPr lang="en-US" dirty="0" smtClean="0">
                <a:ea typeface="+mj-ea"/>
                <a:cs typeface="+mj-cs"/>
              </a:rPr>
              <a:t>Tax Reform and Oregon Schools</a:t>
            </a:r>
          </a:p>
        </p:txBody>
      </p:sp>
      <p:sp>
        <p:nvSpPr>
          <p:cNvPr id="3" name="Subtitle 2"/>
          <p:cNvSpPr>
            <a:spLocks noGrp="1"/>
          </p:cNvSpPr>
          <p:nvPr>
            <p:ph type="subTitle" idx="1"/>
          </p:nvPr>
        </p:nvSpPr>
        <p:spPr>
          <a:xfrm>
            <a:off x="685800" y="762000"/>
            <a:ext cx="7772400" cy="6096000"/>
          </a:xfrm>
        </p:spPr>
        <p:txBody>
          <a:bodyPr>
            <a:normAutofit/>
          </a:bodyPr>
          <a:lstStyle/>
          <a:p>
            <a:pPr algn="l" eaLnBrk="1" hangingPunct="1">
              <a:lnSpc>
                <a:spcPct val="80000"/>
              </a:lnSpc>
            </a:pPr>
            <a:r>
              <a:rPr lang="en-US" sz="2800" b="1" dirty="0" smtClean="0">
                <a:solidFill>
                  <a:schemeClr val="tx1"/>
                </a:solidFill>
              </a:rPr>
              <a:t>1990—Measure 5 </a:t>
            </a:r>
          </a:p>
          <a:p>
            <a:pPr algn="l" eaLnBrk="1" hangingPunct="1">
              <a:lnSpc>
                <a:spcPct val="80000"/>
              </a:lnSpc>
            </a:pPr>
            <a:r>
              <a:rPr lang="en-US" sz="2800" b="1" dirty="0" smtClean="0">
                <a:solidFill>
                  <a:schemeClr val="tx1"/>
                </a:solidFill>
              </a:rPr>
              <a:t>	•Capped property tax rates, then lowered them to 	$5 per $1000 over 5 years.</a:t>
            </a:r>
          </a:p>
          <a:p>
            <a:pPr algn="l" eaLnBrk="1" hangingPunct="1">
              <a:lnSpc>
                <a:spcPct val="80000"/>
              </a:lnSpc>
            </a:pPr>
            <a:r>
              <a:rPr lang="en-US" sz="2800" b="1" dirty="0" smtClean="0">
                <a:solidFill>
                  <a:schemeClr val="tx1"/>
                </a:solidFill>
              </a:rPr>
              <a:t>	•Shifted responsibility for the shortfall from local 	school districts to the state</a:t>
            </a:r>
          </a:p>
          <a:p>
            <a:pPr algn="l" eaLnBrk="1" hangingPunct="1">
              <a:lnSpc>
                <a:spcPct val="80000"/>
              </a:lnSpc>
            </a:pPr>
            <a:endParaRPr lang="en-US" sz="2800" b="1" dirty="0" smtClean="0">
              <a:solidFill>
                <a:schemeClr val="tx1"/>
              </a:solidFill>
            </a:endParaRPr>
          </a:p>
          <a:p>
            <a:pPr algn="l" eaLnBrk="1" hangingPunct="1">
              <a:lnSpc>
                <a:spcPct val="80000"/>
              </a:lnSpc>
            </a:pPr>
            <a:r>
              <a:rPr lang="en-US" sz="2800" b="1" dirty="0" smtClean="0">
                <a:solidFill>
                  <a:schemeClr val="tx1"/>
                </a:solidFill>
              </a:rPr>
              <a:t>1992—Alternative Tax Reforms Fail</a:t>
            </a:r>
          </a:p>
          <a:p>
            <a:pPr algn="l" eaLnBrk="1" hangingPunct="1">
              <a:lnSpc>
                <a:spcPct val="80000"/>
              </a:lnSpc>
            </a:pPr>
            <a:r>
              <a:rPr lang="en-US" sz="2800" b="1" dirty="0" smtClean="0">
                <a:solidFill>
                  <a:schemeClr val="tx1"/>
                </a:solidFill>
              </a:rPr>
              <a:t>	•“Split Role” amendment to Measure 5 </a:t>
            </a:r>
          </a:p>
          <a:p>
            <a:pPr algn="l" eaLnBrk="1" hangingPunct="1">
              <a:lnSpc>
                <a:spcPct val="80000"/>
              </a:lnSpc>
            </a:pPr>
            <a:r>
              <a:rPr lang="en-US" sz="2800" b="1" dirty="0" smtClean="0">
                <a:solidFill>
                  <a:schemeClr val="tx1"/>
                </a:solidFill>
              </a:rPr>
              <a:t>	• Education dedicated sales tax</a:t>
            </a:r>
          </a:p>
          <a:p>
            <a:pPr algn="l" eaLnBrk="1" hangingPunct="1">
              <a:lnSpc>
                <a:spcPct val="80000"/>
              </a:lnSpc>
            </a:pPr>
            <a:r>
              <a:rPr lang="en-US" sz="2800" b="1" dirty="0" smtClean="0">
                <a:solidFill>
                  <a:schemeClr val="tx1"/>
                </a:solidFill>
              </a:rPr>
              <a:t>		</a:t>
            </a:r>
          </a:p>
          <a:p>
            <a:pPr algn="l" eaLnBrk="1" hangingPunct="1">
              <a:lnSpc>
                <a:spcPct val="80000"/>
              </a:lnSpc>
            </a:pPr>
            <a:r>
              <a:rPr lang="en-US" sz="2800" b="1" dirty="0" smtClean="0">
                <a:solidFill>
                  <a:schemeClr val="tx1"/>
                </a:solidFill>
              </a:rPr>
              <a:t>1996/97—Measure 47 and 50</a:t>
            </a:r>
          </a:p>
          <a:p>
            <a:pPr algn="l" eaLnBrk="1" hangingPunct="1">
              <a:lnSpc>
                <a:spcPct val="80000"/>
              </a:lnSpc>
            </a:pPr>
            <a:r>
              <a:rPr lang="en-US" sz="2800" b="1" dirty="0" smtClean="0">
                <a:solidFill>
                  <a:schemeClr val="tx1"/>
                </a:solidFill>
              </a:rPr>
              <a:t>	•Capped increases in property assessments at 3% 	per year</a:t>
            </a:r>
          </a:p>
          <a:p>
            <a:pPr algn="l" eaLnBrk="1" hangingPunct="1">
              <a:lnSpc>
                <a:spcPct val="80000"/>
              </a:lnSpc>
            </a:pPr>
            <a:r>
              <a:rPr lang="en-US" sz="2800" b="1" dirty="0" smtClean="0">
                <a:solidFill>
                  <a:schemeClr val="tx1"/>
                </a:solidFill>
              </a:rPr>
              <a:t>	•Required double majority for most local tax 	measures</a:t>
            </a:r>
          </a:p>
          <a:p>
            <a:pPr algn="l" eaLnBrk="1" hangingPunct="1">
              <a:lnSpc>
                <a:spcPct val="80000"/>
              </a:lnSpc>
            </a:pPr>
            <a:endParaRPr lang="en-US" sz="3000" dirty="0" smtClean="0">
              <a:solidFill>
                <a:srgbClr val="898989"/>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925513"/>
          </a:xfrm>
        </p:spPr>
        <p:txBody>
          <a:bodyPr/>
          <a:lstStyle/>
          <a:p>
            <a:pPr eaLnBrk="1" hangingPunct="1"/>
            <a:r>
              <a:rPr lang="en-US" smtClean="0"/>
              <a:t>School Funding from 1997-Present</a:t>
            </a:r>
          </a:p>
        </p:txBody>
      </p:sp>
      <p:sp>
        <p:nvSpPr>
          <p:cNvPr id="16387" name="Content Placeholder 2"/>
          <p:cNvSpPr>
            <a:spLocks noGrp="1"/>
          </p:cNvSpPr>
          <p:nvPr>
            <p:ph idx="1"/>
          </p:nvPr>
        </p:nvSpPr>
        <p:spPr>
          <a:xfrm>
            <a:off x="457200" y="925513"/>
            <a:ext cx="8229600" cy="5932487"/>
          </a:xfrm>
        </p:spPr>
        <p:txBody>
          <a:bodyPr/>
          <a:lstStyle/>
          <a:p>
            <a:pPr eaLnBrk="1" hangingPunct="1">
              <a:buFont typeface="Arial" charset="0"/>
              <a:buNone/>
            </a:pPr>
            <a:r>
              <a:rPr lang="en-US" smtClean="0"/>
              <a:t>2000—Ballot Measure 1 requires equitable state support of schools</a:t>
            </a:r>
          </a:p>
          <a:p>
            <a:pPr eaLnBrk="1" hangingPunct="1">
              <a:buFont typeface="Arial" charset="0"/>
              <a:buNone/>
            </a:pPr>
            <a:r>
              <a:rPr lang="en-US" smtClean="0"/>
              <a:t>	•Ballot Measure 86 puts the “Kicker” in the State Constitution</a:t>
            </a:r>
          </a:p>
          <a:p>
            <a:pPr eaLnBrk="1" hangingPunct="1">
              <a:buFont typeface="Arial" charset="0"/>
              <a:buNone/>
            </a:pPr>
            <a:r>
              <a:rPr lang="en-US" smtClean="0"/>
              <a:t>	•By 2000 state contributions to local schools has risen from 28% to 70%</a:t>
            </a:r>
          </a:p>
          <a:p>
            <a:pPr eaLnBrk="1" hangingPunct="1">
              <a:buFont typeface="Arial" charset="0"/>
              <a:buNone/>
            </a:pPr>
            <a:r>
              <a:rPr lang="en-US" smtClean="0"/>
              <a:t>2009—Greatest recession since the Great Depression results in losses of $4.2Billion to the States General Fund</a:t>
            </a:r>
          </a:p>
          <a:p>
            <a:pPr eaLnBrk="1" hangingPunct="1">
              <a:buFont typeface="Arial" charset="0"/>
              <a:buNone/>
            </a:pPr>
            <a:r>
              <a:rPr lang="en-US" smtClean="0"/>
              <a:t>2010—BM 66 &amp; 67 increase individual and corporate income tax rates</a:t>
            </a:r>
          </a:p>
          <a:p>
            <a:pPr eaLnBrk="1" hangingPunct="1"/>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990600"/>
          </a:xfrm>
        </p:spPr>
        <p:txBody>
          <a:bodyPr>
            <a:normAutofit/>
          </a:bodyPr>
          <a:lstStyle/>
          <a:p>
            <a:r>
              <a:rPr lang="en-US" sz="3200" b="1" dirty="0" smtClean="0"/>
              <a:t>A Light Bulb Joke about Government</a:t>
            </a:r>
            <a:endParaRPr lang="en-US" sz="3200" b="1" dirty="0"/>
          </a:p>
        </p:txBody>
      </p:sp>
      <p:sp>
        <p:nvSpPr>
          <p:cNvPr id="3" name="Subtitle 2"/>
          <p:cNvSpPr>
            <a:spLocks noGrp="1"/>
          </p:cNvSpPr>
          <p:nvPr>
            <p:ph type="subTitle" idx="1"/>
          </p:nvPr>
        </p:nvSpPr>
        <p:spPr>
          <a:xfrm>
            <a:off x="838200" y="3124200"/>
            <a:ext cx="5029200" cy="2514600"/>
          </a:xfrm>
        </p:spPr>
        <p:txBody>
          <a:bodyPr>
            <a:normAutofit fontScale="92500" lnSpcReduction="20000"/>
          </a:bodyPr>
          <a:lstStyle/>
          <a:p>
            <a:pPr algn="l"/>
            <a:r>
              <a:rPr lang="en-US" b="1" dirty="0" smtClean="0">
                <a:solidFill>
                  <a:schemeClr val="tx1"/>
                </a:solidFill>
              </a:rPr>
              <a:t>Q: “How many government workers does it take to screw in a light bulb?” </a:t>
            </a:r>
          </a:p>
          <a:p>
            <a:pPr algn="l"/>
            <a:r>
              <a:rPr lang="en-US" b="1" dirty="0" smtClean="0">
                <a:solidFill>
                  <a:schemeClr val="tx1"/>
                </a:solidFill>
              </a:rPr>
              <a:t/>
            </a:r>
            <a:br>
              <a:rPr lang="en-US" b="1" dirty="0" smtClean="0">
                <a:solidFill>
                  <a:schemeClr val="tx1"/>
                </a:solidFill>
              </a:rPr>
            </a:br>
            <a:r>
              <a:rPr lang="en-US" b="1" dirty="0" smtClean="0">
                <a:solidFill>
                  <a:schemeClr val="tx1"/>
                </a:solidFill>
              </a:rPr>
              <a:t>A: Two. “One to screw it in and one to screw it up.”</a:t>
            </a:r>
            <a:endParaRPr lang="en-US" b="1" dirty="0">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6400800" y="2819400"/>
            <a:ext cx="1981200" cy="31242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fontScale="90000"/>
          </a:bodyPr>
          <a:lstStyle/>
          <a:p>
            <a:r>
              <a:rPr lang="en-US" sz="3200" b="1" dirty="0" smtClean="0"/>
              <a:t>Taking the Pledge to </a:t>
            </a:r>
            <a:br>
              <a:rPr lang="en-US" sz="3200" b="1" dirty="0" smtClean="0"/>
            </a:br>
            <a:r>
              <a:rPr lang="en-US" sz="3200" b="1" dirty="0" smtClean="0"/>
              <a:t>“Starve the Beast”</a:t>
            </a:r>
            <a:endParaRPr lang="en-US" sz="3200" b="1" dirty="0"/>
          </a:p>
        </p:txBody>
      </p:sp>
      <p:pic>
        <p:nvPicPr>
          <p:cNvPr id="1026" name="Picture 2"/>
          <p:cNvPicPr>
            <a:picLocks noChangeAspect="1" noChangeArrowheads="1"/>
          </p:cNvPicPr>
          <p:nvPr/>
        </p:nvPicPr>
        <p:blipFill>
          <a:blip r:embed="rId2" cstate="print"/>
          <a:srcRect/>
          <a:stretch>
            <a:fillRect/>
          </a:stretch>
        </p:blipFill>
        <p:spPr bwMode="auto">
          <a:xfrm>
            <a:off x="990600" y="2057400"/>
            <a:ext cx="7239000" cy="41148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r>
              <a:rPr lang="en-US" dirty="0" smtClean="0"/>
              <a:t>How the Debt Got So Big</a:t>
            </a:r>
            <a:br>
              <a:rPr lang="en-US" dirty="0" smtClean="0"/>
            </a:br>
            <a:r>
              <a:rPr lang="en-US" sz="2000" b="1" dirty="0" smtClean="0"/>
              <a:t>Teresa </a:t>
            </a:r>
            <a:r>
              <a:rPr lang="en-US" sz="2000" b="1" dirty="0" err="1" smtClean="0"/>
              <a:t>Tritch</a:t>
            </a:r>
            <a:r>
              <a:rPr lang="en-US" sz="2000" b="1" dirty="0" smtClean="0"/>
              <a:t>, </a:t>
            </a:r>
            <a:r>
              <a:rPr lang="en-US" sz="2000" b="1" i="1" dirty="0" smtClean="0"/>
              <a:t>New York Times</a:t>
            </a:r>
            <a:r>
              <a:rPr lang="en-US" sz="2000" b="1" dirty="0" smtClean="0"/>
              <a:t>, July 24,</a:t>
            </a:r>
            <a:r>
              <a:rPr lang="en-US" sz="2200" b="1" dirty="0" smtClean="0"/>
              <a:t> 2011</a:t>
            </a:r>
            <a:endParaRPr lang="en-US" sz="2200" b="1" dirty="0"/>
          </a:p>
        </p:txBody>
      </p:sp>
      <p:pic>
        <p:nvPicPr>
          <p:cNvPr id="2050" name="Picture 2"/>
          <p:cNvPicPr>
            <a:picLocks noChangeAspect="1" noChangeArrowheads="1"/>
          </p:cNvPicPr>
          <p:nvPr/>
        </p:nvPicPr>
        <p:blipFill>
          <a:blip r:embed="rId2" cstate="print"/>
          <a:srcRect/>
          <a:stretch>
            <a:fillRect/>
          </a:stretch>
        </p:blipFill>
        <p:spPr bwMode="auto">
          <a:xfrm>
            <a:off x="990600" y="1905000"/>
            <a:ext cx="7239000" cy="4572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“The Submerged State”</a:t>
            </a:r>
            <a:endParaRPr lang="en-US" sz="3200" b="1" dirty="0"/>
          </a:p>
        </p:txBody>
      </p:sp>
      <p:pic>
        <p:nvPicPr>
          <p:cNvPr id="1026" name="Picture 2"/>
          <p:cNvPicPr>
            <a:picLocks noChangeAspect="1" noChangeArrowheads="1"/>
          </p:cNvPicPr>
          <p:nvPr/>
        </p:nvPicPr>
        <p:blipFill>
          <a:blip r:embed="rId2" cstate="print"/>
          <a:srcRect/>
          <a:stretch>
            <a:fillRect/>
          </a:stretch>
        </p:blipFill>
        <p:spPr bwMode="auto">
          <a:xfrm>
            <a:off x="1600200" y="1905000"/>
            <a:ext cx="6477000" cy="4419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066799"/>
          </a:xfrm>
        </p:spPr>
        <p:txBody>
          <a:bodyPr>
            <a:normAutofit fontScale="90000"/>
          </a:bodyPr>
          <a:lstStyle/>
          <a:p>
            <a:r>
              <a:rPr lang="en-US" sz="3200" b="1" dirty="0" smtClean="0"/>
              <a:t>Jon </a:t>
            </a:r>
            <a:r>
              <a:rPr lang="en-US" sz="3200" b="1" dirty="0" err="1" smtClean="0"/>
              <a:t>Shure</a:t>
            </a:r>
            <a:r>
              <a:rPr lang="en-US" sz="3200" b="1" dirty="0" smtClean="0"/>
              <a:t>, Center on Budget and Policy Priorities, </a:t>
            </a:r>
            <a:br>
              <a:rPr lang="en-US" sz="3200" b="1" dirty="0" smtClean="0"/>
            </a:br>
            <a:r>
              <a:rPr lang="en-US" sz="3200" b="1" dirty="0" smtClean="0"/>
              <a:t>on Tax Cutting During Hard Times</a:t>
            </a:r>
            <a:endParaRPr lang="en-US" sz="3200" b="1" dirty="0"/>
          </a:p>
        </p:txBody>
      </p:sp>
      <p:sp>
        <p:nvSpPr>
          <p:cNvPr id="3" name="Subtitle 2"/>
          <p:cNvSpPr>
            <a:spLocks noGrp="1"/>
          </p:cNvSpPr>
          <p:nvPr>
            <p:ph type="subTitle" idx="1"/>
          </p:nvPr>
        </p:nvSpPr>
        <p:spPr>
          <a:xfrm>
            <a:off x="914400" y="2895600"/>
            <a:ext cx="3886200" cy="2971800"/>
          </a:xfrm>
        </p:spPr>
        <p:txBody>
          <a:bodyPr>
            <a:normAutofit lnSpcReduction="10000"/>
          </a:bodyPr>
          <a:lstStyle/>
          <a:p>
            <a:pPr algn="l"/>
            <a:r>
              <a:rPr lang="en-US" b="1" dirty="0" smtClean="0">
                <a:solidFill>
                  <a:schemeClr val="tx1"/>
                </a:solidFill>
              </a:rPr>
              <a:t>“To be cutting taxes when you’re short of revenue is like saying you could run faster if you cut off your foot.”</a:t>
            </a:r>
            <a:endParaRPr lang="en-US" b="1" dirty="0">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6019800" y="2895600"/>
            <a:ext cx="2590800" cy="27432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2133600"/>
          </a:xfrm>
        </p:spPr>
        <p:txBody>
          <a:bodyPr/>
          <a:lstStyle/>
          <a:p>
            <a:r>
              <a:rPr lang="en-US" b="1" dirty="0" smtClean="0"/>
              <a:t>An Introduction to Framing</a:t>
            </a:r>
            <a:endParaRPr lang="en-US"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3200" b="1" dirty="0" smtClean="0"/>
              <a:t>The “Job-Killing” Frame (I)</a:t>
            </a:r>
            <a:endParaRPr lang="en-US" sz="3200" b="1" dirty="0"/>
          </a:p>
        </p:txBody>
      </p:sp>
      <p:pic>
        <p:nvPicPr>
          <p:cNvPr id="5122" name="Picture 2"/>
          <p:cNvPicPr>
            <a:picLocks noChangeAspect="1" noChangeArrowheads="1"/>
          </p:cNvPicPr>
          <p:nvPr/>
        </p:nvPicPr>
        <p:blipFill>
          <a:blip r:embed="rId2" cstate="print"/>
          <a:srcRect/>
          <a:stretch>
            <a:fillRect/>
          </a:stretch>
        </p:blipFill>
        <p:spPr bwMode="auto">
          <a:xfrm>
            <a:off x="1062039" y="2438400"/>
            <a:ext cx="6176961" cy="2743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1371599"/>
          </a:xfrm>
        </p:spPr>
        <p:txBody>
          <a:bodyPr>
            <a:normAutofit fontScale="90000"/>
          </a:bodyPr>
          <a:lstStyle/>
          <a:p>
            <a:r>
              <a:rPr lang="en-US" dirty="0" smtClean="0">
                <a:solidFill>
                  <a:schemeClr val="hlink"/>
                </a:solidFill>
                <a:latin typeface="Arial" charset="0"/>
              </a:rPr>
              <a:t>Oregonians Against Job-Killing Taxes </a:t>
            </a:r>
            <a:br>
              <a:rPr lang="en-US" dirty="0" smtClean="0">
                <a:solidFill>
                  <a:schemeClr val="hlink"/>
                </a:solidFill>
                <a:latin typeface="Arial" charset="0"/>
              </a:rPr>
            </a:br>
            <a:r>
              <a:rPr lang="en-US" dirty="0" smtClean="0">
                <a:solidFill>
                  <a:schemeClr val="hlink"/>
                </a:solidFill>
                <a:latin typeface="Arial" charset="0"/>
              </a:rPr>
              <a:t/>
            </a:r>
            <a:br>
              <a:rPr lang="en-US" dirty="0" smtClean="0">
                <a:solidFill>
                  <a:schemeClr val="hlink"/>
                </a:solidFill>
                <a:latin typeface="Arial" charset="0"/>
              </a:rPr>
            </a:br>
            <a:r>
              <a:rPr lang="en-US" dirty="0" smtClean="0">
                <a:solidFill>
                  <a:schemeClr val="hlink"/>
                </a:solidFill>
                <a:latin typeface="Arial" charset="0"/>
              </a:rPr>
              <a:t>Signature Gathering</a:t>
            </a:r>
            <a:r>
              <a:rPr lang="en-US" sz="4000" dirty="0" smtClean="0">
                <a:solidFill>
                  <a:schemeClr val="hlink"/>
                </a:solidFill>
                <a:latin typeface="Arial" charset="0"/>
              </a:rPr>
              <a:t> Training</a:t>
            </a:r>
            <a:br>
              <a:rPr lang="en-US" sz="4000" dirty="0" smtClean="0">
                <a:solidFill>
                  <a:schemeClr val="hlink"/>
                </a:solidFill>
                <a:latin typeface="Arial" charset="0"/>
              </a:rPr>
            </a:br>
            <a:r>
              <a:rPr lang="en-US" dirty="0" smtClean="0">
                <a:solidFill>
                  <a:schemeClr val="hlink"/>
                </a:solidFill>
                <a:latin typeface="Arial" charset="0"/>
              </a:rPr>
              <a:t>Do’s and Don’ts</a:t>
            </a:r>
            <a:endParaRPr lang="en-US" dirty="0"/>
          </a:p>
        </p:txBody>
      </p:sp>
      <p:sp>
        <p:nvSpPr>
          <p:cNvPr id="3" name="Subtitle 2"/>
          <p:cNvSpPr>
            <a:spLocks noGrp="1"/>
          </p:cNvSpPr>
          <p:nvPr>
            <p:ph type="subTitle" idx="1"/>
          </p:nvPr>
        </p:nvSpPr>
        <p:spPr>
          <a:xfrm>
            <a:off x="1828800" y="3886200"/>
            <a:ext cx="5943600" cy="1752600"/>
          </a:xfrm>
        </p:spPr>
        <p:txBody>
          <a:bodyPr>
            <a:normAutofit fontScale="85000" lnSpcReduction="20000"/>
          </a:bodyPr>
          <a:lstStyle/>
          <a:p>
            <a:pPr>
              <a:defRPr/>
            </a:pPr>
            <a:r>
              <a:rPr lang="en-US" dirty="0" smtClean="0">
                <a:solidFill>
                  <a:schemeClr val="hlink"/>
                </a:solidFill>
                <a:latin typeface="Arial" charset="0"/>
              </a:rPr>
              <a:t>Presented By</a:t>
            </a:r>
          </a:p>
          <a:p>
            <a:pPr>
              <a:defRPr/>
            </a:pPr>
            <a:r>
              <a:rPr lang="en-US" dirty="0" smtClean="0">
                <a:solidFill>
                  <a:schemeClr val="hlink"/>
                </a:solidFill>
                <a:latin typeface="Arial" charset="0"/>
              </a:rPr>
              <a:t>Andrew Over, Oregon GOP </a:t>
            </a:r>
          </a:p>
          <a:p>
            <a:pPr>
              <a:defRPr/>
            </a:pPr>
            <a:r>
              <a:rPr lang="en-US" dirty="0" smtClean="0">
                <a:solidFill>
                  <a:schemeClr val="hlink"/>
                </a:solidFill>
                <a:latin typeface="Arial" charset="0"/>
              </a:rPr>
              <a:t>Ross Day </a:t>
            </a:r>
          </a:p>
          <a:p>
            <a:pPr>
              <a:defRPr/>
            </a:pPr>
            <a:r>
              <a:rPr lang="en-US" dirty="0" smtClean="0">
                <a:solidFill>
                  <a:schemeClr val="hlink"/>
                </a:solidFill>
                <a:latin typeface="Arial" charset="0"/>
              </a:rPr>
              <a:t>VOTE Oregon LLC</a:t>
            </a:r>
          </a:p>
        </p:txBody>
      </p:sp>
      <p:pic>
        <p:nvPicPr>
          <p:cNvPr id="4" name="Picture 3" descr="VOTE Logo - Color.jpg"/>
          <p:cNvPicPr>
            <a:picLocks noChangeAspect="1"/>
          </p:cNvPicPr>
          <p:nvPr/>
        </p:nvPicPr>
        <p:blipFill>
          <a:blip r:embed="rId2" cstate="print"/>
          <a:srcRect/>
          <a:stretch>
            <a:fillRect/>
          </a:stretch>
        </p:blipFill>
        <p:spPr bwMode="auto">
          <a:xfrm>
            <a:off x="152400" y="5067300"/>
            <a:ext cx="2895600"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200" b="1" dirty="0" smtClean="0"/>
              <a:t>Pictures Frame the Story (I):</a:t>
            </a:r>
            <a:br>
              <a:rPr lang="en-US" sz="3200" b="1" dirty="0" smtClean="0"/>
            </a:br>
            <a:r>
              <a:rPr lang="en-US" sz="3200" b="1" dirty="0" smtClean="0"/>
              <a:t>The Battle Over Health Care Reform</a:t>
            </a:r>
            <a:endParaRPr lang="en-US" sz="3200" b="1" dirty="0"/>
          </a:p>
        </p:txBody>
      </p:sp>
      <p:pic>
        <p:nvPicPr>
          <p:cNvPr id="2049" name="Picture 1"/>
          <p:cNvPicPr>
            <a:picLocks noChangeAspect="1" noChangeArrowheads="1"/>
          </p:cNvPicPr>
          <p:nvPr/>
        </p:nvPicPr>
        <p:blipFill>
          <a:blip r:embed="rId2" cstate="print"/>
          <a:srcRect/>
          <a:stretch>
            <a:fillRect/>
          </a:stretch>
        </p:blipFill>
        <p:spPr bwMode="auto">
          <a:xfrm>
            <a:off x="1066800" y="2438400"/>
            <a:ext cx="6934200" cy="36861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90600"/>
          </a:xfrm>
        </p:spPr>
        <p:txBody>
          <a:bodyPr>
            <a:normAutofit fontScale="90000"/>
          </a:bodyPr>
          <a:lstStyle/>
          <a:p>
            <a:r>
              <a:rPr lang="en-US" sz="3200" b="1" dirty="0" smtClean="0"/>
              <a:t>Pictures Frame the Story (II):</a:t>
            </a:r>
            <a:br>
              <a:rPr lang="en-US" sz="3200" b="1" dirty="0" smtClean="0"/>
            </a:br>
            <a:r>
              <a:rPr lang="en-US" sz="3200" b="1" dirty="0" smtClean="0"/>
              <a:t>The Battle Over Health Care Reform</a:t>
            </a:r>
            <a:endParaRPr lang="en-US" sz="3200" b="1" dirty="0"/>
          </a:p>
        </p:txBody>
      </p:sp>
      <p:pic>
        <p:nvPicPr>
          <p:cNvPr id="4098" name="Picture 2"/>
          <p:cNvPicPr>
            <a:picLocks noChangeAspect="1" noChangeArrowheads="1"/>
          </p:cNvPicPr>
          <p:nvPr/>
        </p:nvPicPr>
        <p:blipFill>
          <a:blip r:embed="rId2" cstate="print"/>
          <a:srcRect/>
          <a:stretch>
            <a:fillRect/>
          </a:stretch>
        </p:blipFill>
        <p:spPr bwMode="auto">
          <a:xfrm>
            <a:off x="914400" y="1905001"/>
            <a:ext cx="7086599"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“Death” as a Frame (I)</a:t>
            </a:r>
            <a:endParaRPr lang="en-US" b="1" dirty="0"/>
          </a:p>
        </p:txBody>
      </p:sp>
      <p:pic>
        <p:nvPicPr>
          <p:cNvPr id="2050" name="Picture 2"/>
          <p:cNvPicPr>
            <a:picLocks noChangeAspect="1" noChangeArrowheads="1"/>
          </p:cNvPicPr>
          <p:nvPr/>
        </p:nvPicPr>
        <p:blipFill>
          <a:blip r:embed="rId3" cstate="print"/>
          <a:srcRect/>
          <a:stretch>
            <a:fillRect/>
          </a:stretch>
        </p:blipFill>
        <p:spPr bwMode="auto">
          <a:xfrm>
            <a:off x="2057400" y="2524124"/>
            <a:ext cx="4953000" cy="296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142999"/>
          </a:xfrm>
        </p:spPr>
        <p:txBody>
          <a:bodyPr>
            <a:normAutofit/>
          </a:bodyPr>
          <a:lstStyle/>
          <a:p>
            <a:r>
              <a:rPr lang="en-US" sz="3200" b="1" dirty="0" smtClean="0"/>
              <a:t>Charles Murray, </a:t>
            </a:r>
            <a:br>
              <a:rPr lang="en-US" sz="3200" b="1" dirty="0" smtClean="0"/>
            </a:br>
            <a:r>
              <a:rPr lang="en-US" sz="3200" b="1" dirty="0" smtClean="0"/>
              <a:t>on the Role of Government</a:t>
            </a:r>
            <a:endParaRPr lang="en-US" sz="3200" b="1" i="1" dirty="0"/>
          </a:p>
        </p:txBody>
      </p:sp>
      <p:sp>
        <p:nvSpPr>
          <p:cNvPr id="3" name="Subtitle 2"/>
          <p:cNvSpPr>
            <a:spLocks noGrp="1"/>
          </p:cNvSpPr>
          <p:nvPr>
            <p:ph type="subTitle" idx="1"/>
          </p:nvPr>
        </p:nvSpPr>
        <p:spPr>
          <a:xfrm>
            <a:off x="914400" y="2971800"/>
            <a:ext cx="3505200" cy="2667000"/>
          </a:xfrm>
        </p:spPr>
        <p:txBody>
          <a:bodyPr>
            <a:normAutofit fontScale="85000" lnSpcReduction="20000"/>
          </a:bodyPr>
          <a:lstStyle/>
          <a:p>
            <a:pPr algn="l"/>
            <a:r>
              <a:rPr lang="en-US" b="1" dirty="0" smtClean="0">
                <a:solidFill>
                  <a:schemeClr val="tx1"/>
                </a:solidFill>
              </a:rPr>
              <a:t>“The reality of daily life is that, by and large, the things that government does tend to be ugly, rude, slovenly-and not to work.”</a:t>
            </a:r>
            <a:endParaRPr lang="en-US" b="1"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5181600" y="2514600"/>
            <a:ext cx="28956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Death as a Frame (II)</a:t>
            </a:r>
            <a:endParaRPr lang="en-US" b="1" dirty="0"/>
          </a:p>
        </p:txBody>
      </p:sp>
      <p:pic>
        <p:nvPicPr>
          <p:cNvPr id="3074" name="Picture 2"/>
          <p:cNvPicPr>
            <a:picLocks noChangeAspect="1" noChangeArrowheads="1"/>
          </p:cNvPicPr>
          <p:nvPr/>
        </p:nvPicPr>
        <p:blipFill>
          <a:blip r:embed="rId2" cstate="print"/>
          <a:srcRect/>
          <a:stretch>
            <a:fillRect/>
          </a:stretch>
        </p:blipFill>
        <p:spPr bwMode="auto">
          <a:xfrm>
            <a:off x="1714500" y="1905000"/>
            <a:ext cx="57150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1676400"/>
          </a:xfrm>
        </p:spPr>
        <p:txBody>
          <a:bodyPr>
            <a:normAutofit/>
          </a:bodyPr>
          <a:lstStyle/>
          <a:p>
            <a:r>
              <a:rPr lang="en-US" sz="3200" b="1" dirty="0" smtClean="0"/>
              <a:t>Framing the Debt Ceiling “Crisis”:</a:t>
            </a:r>
            <a:br>
              <a:rPr lang="en-US" sz="3200" b="1" dirty="0" smtClean="0"/>
            </a:br>
            <a:r>
              <a:rPr lang="en-US" sz="3200" b="1" dirty="0" smtClean="0"/>
              <a:t>Senate Minority Leader Mitch McConnell, August 2, 2011</a:t>
            </a:r>
            <a:endParaRPr lang="en-US" sz="3200" b="1" dirty="0"/>
          </a:p>
        </p:txBody>
      </p:sp>
      <p:sp>
        <p:nvSpPr>
          <p:cNvPr id="3" name="Subtitle 2"/>
          <p:cNvSpPr>
            <a:spLocks noGrp="1"/>
          </p:cNvSpPr>
          <p:nvPr>
            <p:ph type="subTitle" idx="1"/>
          </p:nvPr>
        </p:nvSpPr>
        <p:spPr>
          <a:xfrm>
            <a:off x="533400" y="2743200"/>
            <a:ext cx="4724400" cy="3505200"/>
          </a:xfrm>
        </p:spPr>
        <p:txBody>
          <a:bodyPr>
            <a:normAutofit fontScale="77500" lnSpcReduction="20000"/>
          </a:bodyPr>
          <a:lstStyle/>
          <a:p>
            <a:pPr algn="l">
              <a:buFont typeface="Arial" pitchFamily="34" charset="0"/>
              <a:buChar char="•"/>
            </a:pPr>
            <a:r>
              <a:rPr lang="en-US" dirty="0" smtClean="0"/>
              <a:t>“</a:t>
            </a:r>
            <a:r>
              <a:rPr lang="en-US" b="1" dirty="0" smtClean="0">
                <a:solidFill>
                  <a:schemeClr val="tx1"/>
                </a:solidFill>
              </a:rPr>
              <a:t>Those of us who’d been fighting big-government policies”</a:t>
            </a:r>
          </a:p>
          <a:p>
            <a:pPr algn="l">
              <a:buFont typeface="Arial" pitchFamily="34" charset="0"/>
              <a:buChar char="•"/>
            </a:pPr>
            <a:r>
              <a:rPr lang="en-US" b="1" dirty="0" smtClean="0">
                <a:solidFill>
                  <a:schemeClr val="tx1"/>
                </a:solidFill>
              </a:rPr>
              <a:t>“The spending spree may actually be coming to an end.”</a:t>
            </a:r>
          </a:p>
          <a:p>
            <a:pPr algn="l">
              <a:buFont typeface="Arial" pitchFamily="34" charset="0"/>
              <a:buChar char="•"/>
            </a:pPr>
            <a:r>
              <a:rPr lang="en-US" b="1" dirty="0" smtClean="0">
                <a:solidFill>
                  <a:schemeClr val="tx1"/>
                </a:solidFill>
              </a:rPr>
              <a:t>“It doesn’t include a dime in job-killing tax hikes…”</a:t>
            </a:r>
          </a:p>
          <a:p>
            <a:pPr algn="l">
              <a:buFont typeface="Arial" pitchFamily="34" charset="0"/>
              <a:buChar char="•"/>
            </a:pPr>
            <a:r>
              <a:rPr lang="en-US" b="1" dirty="0" smtClean="0">
                <a:solidFill>
                  <a:schemeClr val="tx1"/>
                </a:solidFill>
              </a:rPr>
              <a:t>“It’s a crucial step toward fiscal sanity.”</a:t>
            </a:r>
          </a:p>
          <a:p>
            <a:pPr algn="l"/>
            <a:r>
              <a:rPr lang="en-US" b="1" dirty="0" smtClean="0">
                <a:solidFill>
                  <a:schemeClr val="tx1"/>
                </a:solidFill>
              </a:rPr>
              <a:t>“Slowing down the big-government freight train”</a:t>
            </a:r>
            <a:endParaRPr lang="en-US" b="1" dirty="0">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5867400" y="2743199"/>
            <a:ext cx="2743200" cy="3276601"/>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1219199"/>
          </a:xfrm>
        </p:spPr>
        <p:txBody>
          <a:bodyPr>
            <a:normAutofit/>
          </a:bodyPr>
          <a:lstStyle/>
          <a:p>
            <a:r>
              <a:rPr lang="en-US" sz="3200" b="1" dirty="0" smtClean="0"/>
              <a:t>George </a:t>
            </a:r>
            <a:r>
              <a:rPr lang="en-US" sz="3200" b="1" dirty="0" err="1" smtClean="0"/>
              <a:t>Lakoff</a:t>
            </a:r>
            <a:r>
              <a:rPr lang="en-US" sz="3200" b="1" dirty="0" smtClean="0"/>
              <a:t> on Framing</a:t>
            </a:r>
            <a:endParaRPr lang="en-US" sz="3200" b="1" dirty="0"/>
          </a:p>
        </p:txBody>
      </p:sp>
      <p:sp>
        <p:nvSpPr>
          <p:cNvPr id="3" name="Subtitle 2"/>
          <p:cNvSpPr>
            <a:spLocks noGrp="1"/>
          </p:cNvSpPr>
          <p:nvPr>
            <p:ph type="subTitle" idx="1"/>
          </p:nvPr>
        </p:nvSpPr>
        <p:spPr>
          <a:xfrm>
            <a:off x="914400" y="2971800"/>
            <a:ext cx="4419600" cy="2667000"/>
          </a:xfrm>
        </p:spPr>
        <p:txBody>
          <a:bodyPr/>
          <a:lstStyle/>
          <a:p>
            <a:pPr algn="l"/>
            <a:r>
              <a:rPr lang="en-US" b="1" dirty="0" smtClean="0"/>
              <a:t>“</a:t>
            </a:r>
            <a:r>
              <a:rPr lang="en-US" b="1" dirty="0" smtClean="0">
                <a:solidFill>
                  <a:schemeClr val="tx1"/>
                </a:solidFill>
              </a:rPr>
              <a:t>The truth alone will not set you free.   It has to be reframed correctly.”</a:t>
            </a:r>
            <a:endParaRPr lang="en-US" b="1"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6019800" y="3048000"/>
            <a:ext cx="2667000"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990599"/>
          </a:xfrm>
        </p:spPr>
        <p:txBody>
          <a:bodyPr>
            <a:normAutofit fontScale="90000"/>
          </a:bodyPr>
          <a:lstStyle/>
          <a:p>
            <a:r>
              <a:rPr lang="en-US" sz="3200" b="1" dirty="0" err="1" smtClean="0"/>
              <a:t>Lakoff</a:t>
            </a:r>
            <a:r>
              <a:rPr lang="en-US" sz="3200" b="1" dirty="0" smtClean="0"/>
              <a:t> on Why the Political Right’s Framing</a:t>
            </a:r>
            <a:br>
              <a:rPr lang="en-US" sz="3200" b="1" dirty="0" smtClean="0"/>
            </a:br>
            <a:r>
              <a:rPr lang="en-US" sz="3200" b="1" dirty="0" smtClean="0"/>
              <a:t> Has Been Successful </a:t>
            </a:r>
            <a:endParaRPr lang="en-US" sz="3200" b="1" dirty="0"/>
          </a:p>
        </p:txBody>
      </p:sp>
      <p:sp>
        <p:nvSpPr>
          <p:cNvPr id="3" name="Subtitle 2"/>
          <p:cNvSpPr>
            <a:spLocks noGrp="1"/>
          </p:cNvSpPr>
          <p:nvPr>
            <p:ph type="subTitle" idx="1"/>
          </p:nvPr>
        </p:nvSpPr>
        <p:spPr>
          <a:xfrm>
            <a:off x="1371600" y="3352800"/>
            <a:ext cx="3505200" cy="2286000"/>
          </a:xfrm>
        </p:spPr>
        <p:txBody>
          <a:bodyPr>
            <a:normAutofit fontScale="92500" lnSpcReduction="10000"/>
          </a:bodyPr>
          <a:lstStyle/>
          <a:p>
            <a:pPr algn="l"/>
            <a:r>
              <a:rPr lang="en-US" b="1" dirty="0" smtClean="0">
                <a:solidFill>
                  <a:schemeClr val="tx1"/>
                </a:solidFill>
              </a:rPr>
              <a:t>“All politics is moral. The reason: voters identify themselves as moral beings, not policy wonks.”</a:t>
            </a:r>
          </a:p>
        </p:txBody>
      </p:sp>
      <p:pic>
        <p:nvPicPr>
          <p:cNvPr id="4" name="Picture 2"/>
          <p:cNvPicPr>
            <a:picLocks noChangeAspect="1" noChangeArrowheads="1"/>
          </p:cNvPicPr>
          <p:nvPr/>
        </p:nvPicPr>
        <p:blipFill>
          <a:blip r:embed="rId2" cstate="print"/>
          <a:srcRect/>
          <a:stretch>
            <a:fillRect/>
          </a:stretch>
        </p:blipFill>
        <p:spPr bwMode="auto">
          <a:xfrm>
            <a:off x="6019800" y="3048000"/>
            <a:ext cx="2667000" cy="24384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685800"/>
            <a:ext cx="7467600" cy="990600"/>
          </a:xfrm>
        </p:spPr>
        <p:txBody>
          <a:bodyPr>
            <a:normAutofit fontScale="90000"/>
          </a:bodyPr>
          <a:lstStyle/>
          <a:p>
            <a:r>
              <a:rPr lang="en-US" dirty="0"/>
              <a:t/>
            </a:r>
            <a:br>
              <a:rPr lang="en-US" dirty="0"/>
            </a:br>
            <a:r>
              <a:rPr lang="en-US" b="1" dirty="0"/>
              <a:t>Values Defined</a:t>
            </a:r>
          </a:p>
        </p:txBody>
      </p:sp>
      <p:sp>
        <p:nvSpPr>
          <p:cNvPr id="2051" name="Rectangle 3"/>
          <p:cNvSpPr>
            <a:spLocks noGrp="1" noChangeArrowheads="1"/>
          </p:cNvSpPr>
          <p:nvPr>
            <p:ph type="subTitle" idx="1"/>
          </p:nvPr>
        </p:nvSpPr>
        <p:spPr>
          <a:xfrm>
            <a:off x="990600" y="2819400"/>
            <a:ext cx="4191000" cy="2743200"/>
          </a:xfrm>
        </p:spPr>
        <p:txBody>
          <a:bodyPr>
            <a:normAutofit lnSpcReduction="10000"/>
          </a:bodyPr>
          <a:lstStyle/>
          <a:p>
            <a:pPr algn="l"/>
            <a:r>
              <a:rPr lang="en-US" b="1" dirty="0" smtClean="0">
                <a:latin typeface="Arial" pitchFamily="34" charset="0"/>
              </a:rPr>
              <a:t>“</a:t>
            </a:r>
            <a:r>
              <a:rPr lang="en-US" b="1" dirty="0" smtClean="0">
                <a:solidFill>
                  <a:schemeClr val="tx1"/>
                </a:solidFill>
                <a:latin typeface="Arial" pitchFamily="34" charset="0"/>
              </a:rPr>
              <a:t>Basic beliefs, principles, or convictions that guide the behavior of individuals or organizations</a:t>
            </a:r>
            <a:r>
              <a:rPr lang="en-US" b="1" dirty="0" smtClean="0">
                <a:latin typeface="Arial" pitchFamily="34" charset="0"/>
              </a:rPr>
              <a:t>”</a:t>
            </a:r>
            <a:endParaRPr lang="en-US" b="1" dirty="0"/>
          </a:p>
        </p:txBody>
      </p:sp>
      <p:pic>
        <p:nvPicPr>
          <p:cNvPr id="2052" name="Picture 4"/>
          <p:cNvPicPr>
            <a:picLocks noChangeAspect="1" noChangeArrowheads="1"/>
          </p:cNvPicPr>
          <p:nvPr/>
        </p:nvPicPr>
        <p:blipFill>
          <a:blip r:embed="rId2" cstate="print"/>
          <a:srcRect/>
          <a:stretch>
            <a:fillRect/>
          </a:stretch>
        </p:blipFill>
        <p:spPr bwMode="auto">
          <a:xfrm>
            <a:off x="5638800" y="2971800"/>
            <a:ext cx="27432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752600"/>
          </a:xfrm>
        </p:spPr>
        <p:txBody>
          <a:bodyPr>
            <a:normAutofit fontScale="90000"/>
          </a:bodyPr>
          <a:lstStyle/>
          <a:p>
            <a:r>
              <a:rPr lang="en-US" b="1" dirty="0" smtClean="0"/>
              <a:t>“Their Story:”</a:t>
            </a:r>
            <a:br>
              <a:rPr lang="en-US" b="1" dirty="0" smtClean="0"/>
            </a:br>
            <a:r>
              <a:rPr lang="en-US" b="1" dirty="0" smtClean="0"/>
              <a:t>The Political Right’s Case Against the Public Sector and Public Employees</a:t>
            </a:r>
            <a:endParaRPr lang="en-US"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990599"/>
          </a:xfrm>
        </p:spPr>
        <p:txBody>
          <a:bodyPr>
            <a:normAutofit fontScale="90000"/>
          </a:bodyPr>
          <a:lstStyle/>
          <a:p>
            <a:r>
              <a:rPr lang="en-US" b="1" dirty="0" smtClean="0"/>
              <a:t>Maureen Dowd, </a:t>
            </a:r>
            <a:r>
              <a:rPr lang="en-US" b="1" i="1" dirty="0" smtClean="0"/>
              <a:t>New York Times</a:t>
            </a:r>
            <a:r>
              <a:rPr lang="en-US" b="1" dirty="0" smtClean="0"/>
              <a:t>, July 31, 2011</a:t>
            </a:r>
            <a:endParaRPr lang="en-US" b="1" dirty="0"/>
          </a:p>
        </p:txBody>
      </p:sp>
      <p:sp>
        <p:nvSpPr>
          <p:cNvPr id="3" name="Subtitle 2"/>
          <p:cNvSpPr>
            <a:spLocks noGrp="1"/>
          </p:cNvSpPr>
          <p:nvPr>
            <p:ph type="subTitle" idx="1"/>
          </p:nvPr>
        </p:nvSpPr>
        <p:spPr>
          <a:xfrm>
            <a:off x="457200" y="2971800"/>
            <a:ext cx="4724400" cy="2667000"/>
          </a:xfrm>
        </p:spPr>
        <p:txBody>
          <a:bodyPr>
            <a:normAutofit/>
          </a:bodyPr>
          <a:lstStyle/>
          <a:p>
            <a:pPr algn="l"/>
            <a:r>
              <a:rPr lang="en-US" dirty="0" smtClean="0"/>
              <a:t>“</a:t>
            </a:r>
            <a:r>
              <a:rPr lang="en-US" b="1" dirty="0" smtClean="0">
                <a:solidFill>
                  <a:schemeClr val="tx1"/>
                </a:solidFill>
              </a:rPr>
              <a:t>What if the people who hate government are good at it and the people who love government are bad at it?</a:t>
            </a:r>
            <a:endParaRPr lang="en-US" b="1" dirty="0">
              <a:solidFill>
                <a:schemeClr val="tx1"/>
              </a:solidFill>
            </a:endParaRPr>
          </a:p>
        </p:txBody>
      </p:sp>
      <p:pic>
        <p:nvPicPr>
          <p:cNvPr id="4098" name="Picture 2"/>
          <p:cNvPicPr>
            <a:picLocks noChangeAspect="1" noChangeArrowheads="1"/>
          </p:cNvPicPr>
          <p:nvPr/>
        </p:nvPicPr>
        <p:blipFill>
          <a:blip r:embed="rId2" cstate="print"/>
          <a:srcRect/>
          <a:stretch>
            <a:fillRect/>
          </a:stretch>
        </p:blipFill>
        <p:spPr bwMode="auto">
          <a:xfrm>
            <a:off x="6248400" y="2743200"/>
            <a:ext cx="2133600" cy="28956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smtClean="0"/>
              <a:t>“With the Stroke of a Pen”:</a:t>
            </a:r>
            <a:br>
              <a:rPr lang="en-US" sz="3200" b="1" dirty="0" smtClean="0"/>
            </a:br>
            <a:r>
              <a:rPr lang="en-US" sz="3200" b="1" dirty="0" smtClean="0"/>
              <a:t>Public Employee Collective Bargaining Rescinded in Missouri and Indiana, 2005</a:t>
            </a:r>
            <a:endParaRPr lang="en-US" sz="3200" b="1" dirty="0"/>
          </a:p>
        </p:txBody>
      </p:sp>
      <p:pic>
        <p:nvPicPr>
          <p:cNvPr id="2050" name="Picture 2"/>
          <p:cNvPicPr>
            <a:picLocks noChangeAspect="1" noChangeArrowheads="1"/>
          </p:cNvPicPr>
          <p:nvPr/>
        </p:nvPicPr>
        <p:blipFill>
          <a:blip r:embed="rId2" cstate="print"/>
          <a:srcRect/>
          <a:stretch>
            <a:fillRect/>
          </a:stretch>
        </p:blipFill>
        <p:spPr bwMode="auto">
          <a:xfrm>
            <a:off x="1143000" y="2590800"/>
            <a:ext cx="2971800" cy="320040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105400" y="2514600"/>
            <a:ext cx="3048000" cy="35052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1523999"/>
          </a:xfrm>
        </p:spPr>
        <p:txBody>
          <a:bodyPr>
            <a:noAutofit/>
          </a:bodyPr>
          <a:lstStyle/>
          <a:p>
            <a:r>
              <a:rPr lang="en-US" sz="3200" b="1" dirty="0" smtClean="0"/>
              <a:t>Scott Walker, </a:t>
            </a:r>
            <a:br>
              <a:rPr lang="en-US" sz="3200" b="1" dirty="0" smtClean="0"/>
            </a:br>
            <a:r>
              <a:rPr lang="en-US" sz="3200" b="1" dirty="0" smtClean="0"/>
              <a:t>Republican Governors Conference, </a:t>
            </a:r>
            <a:br>
              <a:rPr lang="en-US" sz="3200" b="1" dirty="0" smtClean="0"/>
            </a:br>
            <a:r>
              <a:rPr lang="en-US" sz="3200" b="1" dirty="0" smtClean="0"/>
              <a:t>November 2010</a:t>
            </a:r>
            <a:endParaRPr lang="en-US" sz="3200" b="1" dirty="0"/>
          </a:p>
        </p:txBody>
      </p:sp>
      <p:sp>
        <p:nvSpPr>
          <p:cNvPr id="3" name="Subtitle 2"/>
          <p:cNvSpPr>
            <a:spLocks noGrp="1"/>
          </p:cNvSpPr>
          <p:nvPr>
            <p:ph type="subTitle" idx="1"/>
          </p:nvPr>
        </p:nvSpPr>
        <p:spPr>
          <a:xfrm>
            <a:off x="533400" y="3124200"/>
            <a:ext cx="4343400" cy="2514600"/>
          </a:xfrm>
        </p:spPr>
        <p:txBody>
          <a:bodyPr>
            <a:normAutofit/>
          </a:bodyPr>
          <a:lstStyle/>
          <a:p>
            <a:pPr algn="l"/>
            <a:r>
              <a:rPr lang="en-US" sz="2400" dirty="0" smtClean="0"/>
              <a:t>“</a:t>
            </a:r>
            <a:r>
              <a:rPr lang="en-US" sz="2400" b="1" dirty="0" smtClean="0">
                <a:solidFill>
                  <a:schemeClr val="tx1"/>
                </a:solidFill>
              </a:rPr>
              <a:t>We cannot and should not maintain a system where public employees are the haves and the taxpayers footing the bill are the have-nots.”</a:t>
            </a:r>
            <a:endParaRPr lang="en-US" sz="2400" b="1"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5562600" y="2895600"/>
            <a:ext cx="29718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295400"/>
          </a:xfrm>
        </p:spPr>
        <p:txBody>
          <a:bodyPr>
            <a:normAutofit fontScale="90000"/>
          </a:bodyPr>
          <a:lstStyle/>
          <a:p>
            <a:r>
              <a:rPr lang="en-US" sz="3200" b="1" dirty="0" smtClean="0"/>
              <a:t/>
            </a:r>
            <a:br>
              <a:rPr lang="en-US" sz="3200" b="1" dirty="0" smtClean="0"/>
            </a:br>
            <a:r>
              <a:rPr lang="en-US" sz="3200" b="1" dirty="0"/>
              <a:t/>
            </a:r>
            <a:br>
              <a:rPr lang="en-US" sz="3200" b="1" dirty="0"/>
            </a:br>
            <a:r>
              <a:rPr lang="en-US" sz="3200" b="1" dirty="0" smtClean="0"/>
              <a:t>Tim </a:t>
            </a:r>
            <a:r>
              <a:rPr lang="en-US" sz="3200" b="1" dirty="0" err="1" smtClean="0"/>
              <a:t>Pawlenty</a:t>
            </a:r>
            <a:r>
              <a:rPr lang="en-US" sz="3200" b="1" dirty="0" smtClean="0"/>
              <a:t>, (I)</a:t>
            </a:r>
            <a:br>
              <a:rPr lang="en-US" sz="3200" b="1" dirty="0" smtClean="0"/>
            </a:br>
            <a:r>
              <a:rPr lang="en-US" sz="3200" b="1" dirty="0" smtClean="0"/>
              <a:t>“</a:t>
            </a:r>
            <a:r>
              <a:rPr lang="en-US" sz="3200" b="1" i="1" dirty="0" smtClean="0"/>
              <a:t>Government Unions vs. Taxpayers”</a:t>
            </a:r>
            <a:br>
              <a:rPr lang="en-US" sz="3200" b="1" i="1" dirty="0" smtClean="0"/>
            </a:br>
            <a:r>
              <a:rPr lang="en-US" sz="3200" b="1" dirty="0" smtClean="0"/>
              <a:t>December 2010</a:t>
            </a:r>
            <a:endParaRPr lang="en-US" sz="3200" b="1" dirty="0"/>
          </a:p>
        </p:txBody>
      </p:sp>
      <p:sp>
        <p:nvSpPr>
          <p:cNvPr id="3" name="Subtitle 2"/>
          <p:cNvSpPr>
            <a:spLocks noGrp="1"/>
          </p:cNvSpPr>
          <p:nvPr>
            <p:ph type="subTitle" idx="1"/>
          </p:nvPr>
        </p:nvSpPr>
        <p:spPr>
          <a:xfrm>
            <a:off x="990600" y="3124200"/>
            <a:ext cx="4267200" cy="2743200"/>
          </a:xfrm>
        </p:spPr>
        <p:txBody>
          <a:bodyPr>
            <a:normAutofit fontScale="92500" lnSpcReduction="10000"/>
          </a:bodyPr>
          <a:lstStyle/>
          <a:p>
            <a:pPr algn="l"/>
            <a:r>
              <a:rPr lang="en-US" sz="2000" dirty="0" smtClean="0"/>
              <a:t>“</a:t>
            </a:r>
            <a:r>
              <a:rPr lang="en-US" sz="2000" b="1" dirty="0" smtClean="0">
                <a:solidFill>
                  <a:schemeClr val="tx1"/>
                </a:solidFill>
              </a:rPr>
              <a:t>The moral case for unions—protecting working families from exploitation—does not apply to public employment. Government employees today are among the most protected, well-paid employees in the country.  Ironically, public-sector unions have become the exploiters, and working families once again need someone to stand up for them.” </a:t>
            </a:r>
            <a:endParaRPr lang="en-US" sz="2000" b="1" dirty="0">
              <a:solidFill>
                <a:schemeClr val="tx1"/>
              </a:solidFill>
            </a:endParaRPr>
          </a:p>
        </p:txBody>
      </p:sp>
      <p:pic>
        <p:nvPicPr>
          <p:cNvPr id="3075" name="Picture 3"/>
          <p:cNvPicPr>
            <a:picLocks noChangeAspect="1" noChangeArrowheads="1"/>
          </p:cNvPicPr>
          <p:nvPr/>
        </p:nvPicPr>
        <p:blipFill>
          <a:blip r:embed="rId2" cstate="print"/>
          <a:srcRect/>
          <a:stretch>
            <a:fillRect/>
          </a:stretch>
        </p:blipFill>
        <p:spPr bwMode="auto">
          <a:xfrm>
            <a:off x="5638800" y="3124200"/>
            <a:ext cx="2850776"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Another Image of Government</a:t>
            </a:r>
            <a:endParaRPr lang="en-US" sz="3200" b="1" dirty="0"/>
          </a:p>
        </p:txBody>
      </p:sp>
      <p:pic>
        <p:nvPicPr>
          <p:cNvPr id="1026" name="Picture 2"/>
          <p:cNvPicPr>
            <a:picLocks noChangeAspect="1" noChangeArrowheads="1"/>
          </p:cNvPicPr>
          <p:nvPr/>
        </p:nvPicPr>
        <p:blipFill>
          <a:blip r:embed="rId2" cstate="print"/>
          <a:srcRect/>
          <a:stretch>
            <a:fillRect/>
          </a:stretch>
        </p:blipFill>
        <p:spPr bwMode="auto">
          <a:xfrm>
            <a:off x="1838325" y="2600324"/>
            <a:ext cx="5467350" cy="2657475"/>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990599"/>
          </a:xfrm>
        </p:spPr>
        <p:txBody>
          <a:bodyPr>
            <a:normAutofit/>
          </a:bodyPr>
          <a:lstStyle/>
          <a:p>
            <a:r>
              <a:rPr lang="en-US" sz="3200" b="1" dirty="0" smtClean="0"/>
              <a:t>Tim </a:t>
            </a:r>
            <a:r>
              <a:rPr lang="en-US" sz="3200" b="1" dirty="0" err="1" smtClean="0"/>
              <a:t>Pawlenty</a:t>
            </a:r>
            <a:r>
              <a:rPr lang="en-US" sz="3200" b="1" dirty="0" smtClean="0"/>
              <a:t> on Public Employees (II)</a:t>
            </a:r>
            <a:endParaRPr lang="en-US" sz="3200" dirty="0"/>
          </a:p>
        </p:txBody>
      </p:sp>
      <p:sp>
        <p:nvSpPr>
          <p:cNvPr id="3" name="Subtitle 2"/>
          <p:cNvSpPr>
            <a:spLocks noGrp="1"/>
          </p:cNvSpPr>
          <p:nvPr>
            <p:ph type="subTitle" idx="1"/>
          </p:nvPr>
        </p:nvSpPr>
        <p:spPr>
          <a:xfrm>
            <a:off x="685800" y="2971800"/>
            <a:ext cx="4724400" cy="2667000"/>
          </a:xfrm>
        </p:spPr>
        <p:txBody>
          <a:bodyPr>
            <a:normAutofit fontScale="85000" lnSpcReduction="20000"/>
          </a:bodyPr>
          <a:lstStyle/>
          <a:p>
            <a:pPr algn="l"/>
            <a:r>
              <a:rPr lang="en-US" b="1" dirty="0" smtClean="0">
                <a:solidFill>
                  <a:schemeClr val="tx1"/>
                </a:solidFill>
              </a:rPr>
              <a:t>“How did this happen?</a:t>
            </a:r>
          </a:p>
          <a:p>
            <a:pPr algn="l"/>
            <a:r>
              <a:rPr lang="en-US" b="1" dirty="0" smtClean="0">
                <a:solidFill>
                  <a:schemeClr val="tx1"/>
                </a:solidFill>
              </a:rPr>
              <a:t>Very quietly. The rise of government unions has been like a silent coup, an inside job engineered by self-interested politicians and fueled by campaign contributions.”</a:t>
            </a:r>
            <a:endParaRPr lang="en-US" b="1"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6400800" y="2743200"/>
            <a:ext cx="2286000" cy="2662238"/>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Taking on Teachers </a:t>
            </a:r>
            <a:endParaRPr lang="en-US" sz="3200" b="1" dirty="0"/>
          </a:p>
        </p:txBody>
      </p:sp>
      <p:pic>
        <p:nvPicPr>
          <p:cNvPr id="3074" name="Picture 2"/>
          <p:cNvPicPr>
            <a:picLocks noChangeAspect="1" noChangeArrowheads="1"/>
          </p:cNvPicPr>
          <p:nvPr/>
        </p:nvPicPr>
        <p:blipFill>
          <a:blip r:embed="rId2" cstate="print"/>
          <a:srcRect/>
          <a:stretch>
            <a:fillRect/>
          </a:stretch>
        </p:blipFill>
        <p:spPr bwMode="auto">
          <a:xfrm>
            <a:off x="3238500" y="1752600"/>
            <a:ext cx="26670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295399"/>
          </a:xfrm>
        </p:spPr>
        <p:txBody>
          <a:bodyPr>
            <a:normAutofit/>
          </a:bodyPr>
          <a:lstStyle/>
          <a:p>
            <a:r>
              <a:rPr lang="en-US" sz="3200" b="1" dirty="0" smtClean="0">
                <a:cs typeface="Times New Roman" pitchFamily="18" charset="0"/>
              </a:rPr>
              <a:t>How Grover </a:t>
            </a:r>
            <a:r>
              <a:rPr lang="en-US" sz="3200" b="1" dirty="0" err="1" smtClean="0">
                <a:cs typeface="Times New Roman" pitchFamily="18" charset="0"/>
              </a:rPr>
              <a:t>Norquist</a:t>
            </a:r>
            <a:r>
              <a:rPr lang="en-US" sz="3200" b="1" dirty="0" smtClean="0">
                <a:cs typeface="Times New Roman" pitchFamily="18" charset="0"/>
              </a:rPr>
              <a:t> and the Right Wing Frame Unions</a:t>
            </a:r>
            <a:endParaRPr lang="en-US" sz="3200" dirty="0"/>
          </a:p>
        </p:txBody>
      </p:sp>
      <p:sp>
        <p:nvSpPr>
          <p:cNvPr id="3" name="Subtitle 2"/>
          <p:cNvSpPr>
            <a:spLocks noGrp="1"/>
          </p:cNvSpPr>
          <p:nvPr>
            <p:ph type="subTitle" idx="1"/>
          </p:nvPr>
        </p:nvSpPr>
        <p:spPr>
          <a:xfrm>
            <a:off x="914400" y="2819400"/>
            <a:ext cx="5029200" cy="3429000"/>
          </a:xfrm>
        </p:spPr>
        <p:txBody>
          <a:bodyPr>
            <a:normAutofit fontScale="70000" lnSpcReduction="20000"/>
          </a:bodyPr>
          <a:lstStyle/>
          <a:p>
            <a:pPr algn="l"/>
            <a:r>
              <a:rPr lang="en-US" sz="2900" b="1" dirty="0" smtClean="0">
                <a:solidFill>
                  <a:schemeClr val="tx1"/>
                </a:solidFill>
                <a:latin typeface="Arial" pitchFamily="34" charset="0"/>
                <a:cs typeface="Times New Roman" pitchFamily="18" charset="0"/>
              </a:rPr>
              <a:t>“Unions no longer represent the best interests of their workers.  </a:t>
            </a:r>
          </a:p>
          <a:p>
            <a:pPr algn="l"/>
            <a:endParaRPr lang="en-US" sz="2900" b="1" dirty="0" smtClean="0">
              <a:solidFill>
                <a:schemeClr val="tx1"/>
              </a:solidFill>
              <a:latin typeface="Arial" pitchFamily="34" charset="0"/>
              <a:cs typeface="Times New Roman" pitchFamily="18" charset="0"/>
            </a:endParaRPr>
          </a:p>
          <a:p>
            <a:pPr algn="l"/>
            <a:r>
              <a:rPr lang="en-US" sz="2900" b="1" dirty="0" smtClean="0">
                <a:solidFill>
                  <a:schemeClr val="tx1"/>
                </a:solidFill>
                <a:latin typeface="Arial" pitchFamily="34" charset="0"/>
                <a:cs typeface="Times New Roman" pitchFamily="18" charset="0"/>
              </a:rPr>
              <a:t>“Increasingly, unions are little more than agitators for big government.  When the majority of union members come from the beehive cubicles of government bureaucracy, it doesn’t take a genius to figure out that higher taxes, more government, and more dues-paying bureaucrats are good for increasingly desperate union bosses.”</a:t>
            </a:r>
          </a:p>
          <a:p>
            <a:pPr algn="l"/>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6324600" y="2590799"/>
            <a:ext cx="2438400" cy="2971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295400"/>
          </a:xfrm>
        </p:spPr>
        <p:txBody>
          <a:bodyPr>
            <a:normAutofit/>
          </a:bodyPr>
          <a:lstStyle/>
          <a:p>
            <a:r>
              <a:rPr lang="en-US" sz="3200" b="1" dirty="0" smtClean="0"/>
              <a:t>New Jersey Governor Chris Christie </a:t>
            </a:r>
            <a:br>
              <a:rPr lang="en-US" sz="3200" b="1" dirty="0" smtClean="0"/>
            </a:br>
            <a:r>
              <a:rPr lang="en-US" sz="3200" b="1" dirty="0" smtClean="0"/>
              <a:t>“Takes Down” a NJ Teacher</a:t>
            </a:r>
            <a:endParaRPr lang="en-US" sz="3200" b="1" dirty="0"/>
          </a:p>
        </p:txBody>
      </p:sp>
      <p:sp>
        <p:nvSpPr>
          <p:cNvPr id="3" name="Subtitle 2"/>
          <p:cNvSpPr>
            <a:spLocks noGrp="1"/>
          </p:cNvSpPr>
          <p:nvPr>
            <p:ph type="subTitle" idx="1"/>
          </p:nvPr>
        </p:nvSpPr>
        <p:spPr>
          <a:xfrm>
            <a:off x="838200" y="3124200"/>
            <a:ext cx="3657600" cy="2743200"/>
          </a:xfrm>
        </p:spPr>
        <p:txBody>
          <a:bodyPr>
            <a:normAutofit/>
          </a:bodyPr>
          <a:lstStyle/>
          <a:p>
            <a:pPr algn="l"/>
            <a:r>
              <a:rPr lang="en-US" b="1" dirty="0" smtClean="0">
                <a:solidFill>
                  <a:schemeClr val="tx1"/>
                </a:solidFill>
              </a:rPr>
              <a:t>“I love teachers. </a:t>
            </a:r>
          </a:p>
          <a:p>
            <a:pPr algn="l"/>
            <a:r>
              <a:rPr lang="en-US" b="1" dirty="0" smtClean="0">
                <a:solidFill>
                  <a:schemeClr val="tx1"/>
                </a:solidFill>
              </a:rPr>
              <a:t>I just can’t stand your union.”</a:t>
            </a:r>
            <a:endParaRPr lang="en-US" b="1" dirty="0">
              <a:solidFill>
                <a:schemeClr val="tx1"/>
              </a:solidFill>
            </a:endParaRPr>
          </a:p>
        </p:txBody>
      </p:sp>
      <p:pic>
        <p:nvPicPr>
          <p:cNvPr id="2051" name="Picture 3"/>
          <p:cNvPicPr>
            <a:picLocks noChangeAspect="1" noChangeArrowheads="1"/>
          </p:cNvPicPr>
          <p:nvPr/>
        </p:nvPicPr>
        <p:blipFill>
          <a:blip r:embed="rId2" cstate="print"/>
          <a:srcRect/>
          <a:stretch>
            <a:fillRect/>
          </a:stretch>
        </p:blipFill>
        <p:spPr bwMode="auto">
          <a:xfrm>
            <a:off x="5029200" y="2743200"/>
            <a:ext cx="3581400" cy="3581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“Things Don’t Go Better </a:t>
            </a:r>
            <a:br>
              <a:rPr lang="en-US" sz="3200" b="1" dirty="0" smtClean="0"/>
            </a:br>
            <a:r>
              <a:rPr lang="en-US" sz="3200" b="1" dirty="0" smtClean="0"/>
              <a:t>with [the] Koch Brothers”</a:t>
            </a:r>
            <a:endParaRPr lang="en-US" sz="3200" b="1" dirty="0"/>
          </a:p>
        </p:txBody>
      </p:sp>
      <p:pic>
        <p:nvPicPr>
          <p:cNvPr id="43010" name="Picture 2"/>
          <p:cNvPicPr>
            <a:picLocks noChangeAspect="1" noChangeArrowheads="1"/>
          </p:cNvPicPr>
          <p:nvPr/>
        </p:nvPicPr>
        <p:blipFill>
          <a:blip r:embed="rId3" cstate="print"/>
          <a:srcRect/>
          <a:stretch>
            <a:fillRect/>
          </a:stretch>
        </p:blipFill>
        <p:spPr bwMode="auto">
          <a:xfrm>
            <a:off x="2962275" y="1905000"/>
            <a:ext cx="3219450" cy="3048000"/>
          </a:xfrm>
          <a:prstGeom prst="rect">
            <a:avLst/>
          </a:prstGeom>
          <a:noFill/>
          <a:ln w="9525">
            <a:noFill/>
            <a:miter lim="800000"/>
            <a:headEnd/>
            <a:tailEnd/>
          </a:ln>
        </p:spPr>
      </p:pic>
      <p:pic>
        <p:nvPicPr>
          <p:cNvPr id="43011" name="Picture 3"/>
          <p:cNvPicPr>
            <a:picLocks noChangeAspect="1" noChangeArrowheads="1"/>
          </p:cNvPicPr>
          <p:nvPr/>
        </p:nvPicPr>
        <p:blipFill>
          <a:blip r:embed="rId4" cstate="print"/>
          <a:srcRect/>
          <a:stretch>
            <a:fillRect/>
          </a:stretch>
        </p:blipFill>
        <p:spPr bwMode="auto">
          <a:xfrm>
            <a:off x="381000" y="5029200"/>
            <a:ext cx="2438400" cy="1371600"/>
          </a:xfrm>
          <a:prstGeom prst="rect">
            <a:avLst/>
          </a:prstGeom>
          <a:noFill/>
          <a:ln w="9525">
            <a:noFill/>
            <a:miter lim="800000"/>
            <a:headEnd/>
            <a:tailEnd/>
          </a:ln>
        </p:spPr>
      </p:pic>
      <p:pic>
        <p:nvPicPr>
          <p:cNvPr id="43012" name="Picture 4"/>
          <p:cNvPicPr>
            <a:picLocks noChangeAspect="1" noChangeArrowheads="1"/>
          </p:cNvPicPr>
          <p:nvPr/>
        </p:nvPicPr>
        <p:blipFill>
          <a:blip r:embed="rId5" cstate="print"/>
          <a:srcRect/>
          <a:stretch>
            <a:fillRect/>
          </a:stretch>
        </p:blipFill>
        <p:spPr bwMode="auto">
          <a:xfrm>
            <a:off x="6934200" y="4724400"/>
            <a:ext cx="1676400" cy="1752600"/>
          </a:xfrm>
          <a:prstGeom prst="rect">
            <a:avLst/>
          </a:prstGeom>
          <a:noFill/>
          <a:ln w="9525">
            <a:noFill/>
            <a:miter lim="800000"/>
            <a:headEnd/>
            <a:tailEnd/>
          </a:ln>
        </p:spPr>
      </p:pic>
      <p:pic>
        <p:nvPicPr>
          <p:cNvPr id="1026" name="Picture 2"/>
          <p:cNvPicPr>
            <a:picLocks noChangeAspect="1" noChangeArrowheads="1"/>
          </p:cNvPicPr>
          <p:nvPr/>
        </p:nvPicPr>
        <p:blipFill>
          <a:blip r:embed="rId6" cstate="print"/>
          <a:srcRect/>
          <a:stretch>
            <a:fillRect/>
          </a:stretch>
        </p:blipFill>
        <p:spPr bwMode="auto">
          <a:xfrm>
            <a:off x="3124200" y="5410200"/>
            <a:ext cx="348615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990600"/>
          </a:xfrm>
        </p:spPr>
        <p:txBody>
          <a:bodyPr>
            <a:normAutofit fontScale="90000"/>
          </a:bodyPr>
          <a:lstStyle/>
          <a:p>
            <a:r>
              <a:rPr lang="en-US" dirty="0" smtClean="0"/>
              <a:t>“</a:t>
            </a:r>
            <a:r>
              <a:rPr lang="en-US" sz="3600" b="1" dirty="0" smtClean="0"/>
              <a:t>Privatize This”:</a:t>
            </a:r>
            <a:br>
              <a:rPr lang="en-US" sz="3600" b="1" dirty="0" smtClean="0"/>
            </a:br>
            <a:r>
              <a:rPr lang="en-US" sz="3600" b="1" dirty="0" smtClean="0"/>
              <a:t>Ohio’s New Collective Bargaining Law</a:t>
            </a:r>
            <a:endParaRPr lang="en-US" sz="3600" b="1" dirty="0"/>
          </a:p>
        </p:txBody>
      </p:sp>
      <p:sp>
        <p:nvSpPr>
          <p:cNvPr id="3" name="Subtitle 2"/>
          <p:cNvSpPr>
            <a:spLocks noGrp="1"/>
          </p:cNvSpPr>
          <p:nvPr>
            <p:ph type="subTitle" idx="1"/>
          </p:nvPr>
        </p:nvSpPr>
        <p:spPr>
          <a:xfrm>
            <a:off x="685800" y="1981200"/>
            <a:ext cx="4800600" cy="4267200"/>
          </a:xfrm>
        </p:spPr>
        <p:txBody>
          <a:bodyPr>
            <a:normAutofit fontScale="77500" lnSpcReduction="20000"/>
          </a:bodyPr>
          <a:lstStyle/>
          <a:p>
            <a:pPr algn="l"/>
            <a:r>
              <a:rPr lang="en-US" sz="2900" b="1" dirty="0" smtClean="0">
                <a:solidFill>
                  <a:schemeClr val="tx1"/>
                </a:solidFill>
              </a:rPr>
              <a:t>Collective bargaining agreements cannot prohibit the following:</a:t>
            </a:r>
          </a:p>
          <a:p>
            <a:pPr algn="l"/>
            <a:endParaRPr lang="en-US" sz="2900" b="1" dirty="0" smtClean="0">
              <a:solidFill>
                <a:schemeClr val="tx1"/>
              </a:solidFill>
            </a:endParaRPr>
          </a:p>
          <a:p>
            <a:pPr algn="l">
              <a:buFont typeface="Arial" pitchFamily="34" charset="0"/>
              <a:buChar char="•"/>
            </a:pPr>
            <a:r>
              <a:rPr lang="en-US" sz="2900" b="1" dirty="0" smtClean="0">
                <a:solidFill>
                  <a:schemeClr val="tx1"/>
                </a:solidFill>
              </a:rPr>
              <a:t>Privatization or subcontracting to another public employer</a:t>
            </a:r>
          </a:p>
          <a:p>
            <a:pPr algn="l">
              <a:buFont typeface="Arial" pitchFamily="34" charset="0"/>
              <a:buChar char="•"/>
            </a:pPr>
            <a:endParaRPr lang="en-US" sz="2900" b="1" dirty="0" smtClean="0">
              <a:solidFill>
                <a:schemeClr val="tx1"/>
              </a:solidFill>
            </a:endParaRPr>
          </a:p>
          <a:p>
            <a:pPr algn="l">
              <a:buFont typeface="Arial" pitchFamily="34" charset="0"/>
              <a:buChar char="•"/>
            </a:pPr>
            <a:r>
              <a:rPr lang="en-US" sz="2900" b="1" dirty="0" smtClean="0">
                <a:solidFill>
                  <a:schemeClr val="tx1"/>
                </a:solidFill>
              </a:rPr>
              <a:t>Requiring retention of existing employees if their work is privatized or subcontracted</a:t>
            </a:r>
          </a:p>
          <a:p>
            <a:pPr algn="l"/>
            <a:endParaRPr lang="en-US" sz="2900" b="1" dirty="0" smtClean="0">
              <a:solidFill>
                <a:schemeClr val="tx1"/>
              </a:solidFill>
            </a:endParaRPr>
          </a:p>
          <a:p>
            <a:pPr algn="l">
              <a:buFont typeface="Arial" pitchFamily="34" charset="0"/>
              <a:buChar char="•"/>
            </a:pPr>
            <a:r>
              <a:rPr lang="en-US" sz="2900" b="1" dirty="0" smtClean="0">
                <a:solidFill>
                  <a:schemeClr val="tx1"/>
                </a:solidFill>
              </a:rPr>
              <a:t>Requiring payment of any additional compensation upon layoff due to privatization except for accumulated time or leave credits</a:t>
            </a:r>
          </a:p>
          <a:p>
            <a:pPr algn="l">
              <a:buFont typeface="Arial" pitchFamily="34" charset="0"/>
              <a:buChar char="•"/>
            </a:pPr>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5943600" y="2514601"/>
            <a:ext cx="27432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838200"/>
          </a:xfrm>
        </p:spPr>
        <p:txBody>
          <a:bodyPr>
            <a:noAutofit/>
          </a:bodyPr>
          <a:lstStyle/>
          <a:p>
            <a:r>
              <a:rPr lang="en-US" sz="3200" b="1" dirty="0" smtClean="0"/>
              <a:t>Coming Soon to a Legislature Near You</a:t>
            </a:r>
            <a:br>
              <a:rPr lang="en-US" sz="3200" b="1" dirty="0" smtClean="0"/>
            </a:br>
            <a:endParaRPr lang="en-US" sz="3200" b="1" dirty="0"/>
          </a:p>
        </p:txBody>
      </p:sp>
      <p:sp>
        <p:nvSpPr>
          <p:cNvPr id="3" name="Subtitle 2"/>
          <p:cNvSpPr>
            <a:spLocks noGrp="1"/>
          </p:cNvSpPr>
          <p:nvPr>
            <p:ph type="subTitle" idx="1"/>
          </p:nvPr>
        </p:nvSpPr>
        <p:spPr>
          <a:xfrm>
            <a:off x="533400" y="1371600"/>
            <a:ext cx="4876800" cy="4419600"/>
          </a:xfrm>
        </p:spPr>
        <p:txBody>
          <a:bodyPr>
            <a:noAutofit/>
          </a:bodyPr>
          <a:lstStyle/>
          <a:p>
            <a:r>
              <a:rPr lang="en-US" sz="2800" b="1" dirty="0" smtClean="0">
                <a:solidFill>
                  <a:schemeClr val="tx1"/>
                </a:solidFill>
              </a:rPr>
              <a:t>Oregon HB 3484 </a:t>
            </a:r>
          </a:p>
          <a:p>
            <a:r>
              <a:rPr lang="en-US" sz="2800" b="1" dirty="0" smtClean="0">
                <a:solidFill>
                  <a:schemeClr val="tx1"/>
                </a:solidFill>
              </a:rPr>
              <a:t>(introduced in 2011 Session)</a:t>
            </a:r>
          </a:p>
          <a:p>
            <a:pPr algn="l"/>
            <a:r>
              <a:rPr lang="en-US" sz="2400" b="1" dirty="0" smtClean="0">
                <a:solidFill>
                  <a:schemeClr val="tx1"/>
                </a:solidFill>
              </a:rPr>
              <a:t>“Establishes Council on Efficient Government. Directs council to review whether goods or services provided by state agencies should be privatized, review solicitations for public contracts, issue annual report and create inventory of activities of state agencies to determine whether activities are inherently governmental activities or activities that could be performed by private entity.”</a:t>
            </a:r>
            <a:endParaRPr lang="en-US" sz="2400" b="1" dirty="0">
              <a:solidFill>
                <a:schemeClr val="tx1"/>
              </a:solidFill>
            </a:endParaRPr>
          </a:p>
        </p:txBody>
      </p:sp>
      <p:pic>
        <p:nvPicPr>
          <p:cNvPr id="3074" name="Picture 2"/>
          <p:cNvPicPr>
            <a:picLocks noChangeAspect="1" noChangeArrowheads="1"/>
          </p:cNvPicPr>
          <p:nvPr/>
        </p:nvPicPr>
        <p:blipFill>
          <a:blip r:embed="rId2" cstate="print"/>
          <a:srcRect/>
          <a:stretch>
            <a:fillRect/>
          </a:stretch>
        </p:blipFill>
        <p:spPr bwMode="auto">
          <a:xfrm>
            <a:off x="6705600" y="1752600"/>
            <a:ext cx="2133600" cy="10668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1524000"/>
          </a:xfrm>
        </p:spPr>
        <p:txBody>
          <a:bodyPr>
            <a:normAutofit fontScale="90000"/>
          </a:bodyPr>
          <a:lstStyle/>
          <a:p>
            <a:r>
              <a:rPr lang="en-US" sz="3200" b="1" dirty="0" smtClean="0"/>
              <a:t>Campaign Spending:</a:t>
            </a:r>
            <a:br>
              <a:rPr lang="en-US" sz="3200" b="1" dirty="0" smtClean="0"/>
            </a:br>
            <a:r>
              <a:rPr lang="en-US" sz="3200" b="1" dirty="0" smtClean="0"/>
              <a:t>By What Ratio did Business Outspend Labor in the 2010 Election Cycle?</a:t>
            </a:r>
            <a:r>
              <a:rPr lang="en-US" sz="3200" dirty="0" smtClean="0"/>
              <a:t/>
            </a:r>
            <a:br>
              <a:rPr lang="en-US" sz="3200" dirty="0" smtClean="0"/>
            </a:br>
            <a:endParaRPr lang="en-US" sz="3200" dirty="0"/>
          </a:p>
        </p:txBody>
      </p:sp>
      <p:sp>
        <p:nvSpPr>
          <p:cNvPr id="3" name="Subtitle 2"/>
          <p:cNvSpPr>
            <a:spLocks noGrp="1"/>
          </p:cNvSpPr>
          <p:nvPr>
            <p:ph type="subTitle" idx="1"/>
          </p:nvPr>
        </p:nvSpPr>
        <p:spPr>
          <a:xfrm>
            <a:off x="685800" y="2743200"/>
            <a:ext cx="3962400" cy="2895600"/>
          </a:xfrm>
        </p:spPr>
        <p:txBody>
          <a:bodyPr>
            <a:normAutofit fontScale="85000" lnSpcReduction="20000"/>
          </a:bodyPr>
          <a:lstStyle/>
          <a:p>
            <a:pPr marL="514350" indent="-514350" algn="l">
              <a:buAutoNum type="alphaLcParenR"/>
            </a:pPr>
            <a:r>
              <a:rPr lang="en-US" b="1" dirty="0" smtClean="0">
                <a:solidFill>
                  <a:schemeClr val="tx1"/>
                </a:solidFill>
              </a:rPr>
              <a:t>3-1</a:t>
            </a:r>
          </a:p>
          <a:p>
            <a:pPr marL="514350" indent="-514350" algn="l">
              <a:buAutoNum type="alphaLcParenR"/>
            </a:pPr>
            <a:endParaRPr lang="en-US" b="1" dirty="0" smtClean="0">
              <a:solidFill>
                <a:schemeClr val="tx1"/>
              </a:solidFill>
            </a:endParaRPr>
          </a:p>
          <a:p>
            <a:pPr marL="514350" indent="-514350" algn="l">
              <a:buAutoNum type="alphaLcParenR"/>
            </a:pPr>
            <a:r>
              <a:rPr lang="en-US" b="1" dirty="0" smtClean="0">
                <a:solidFill>
                  <a:schemeClr val="tx1"/>
                </a:solidFill>
              </a:rPr>
              <a:t>10-1</a:t>
            </a:r>
          </a:p>
          <a:p>
            <a:pPr marL="514350" indent="-514350" algn="l">
              <a:buAutoNum type="alphaLcParenR"/>
            </a:pPr>
            <a:endParaRPr lang="en-US" b="1" dirty="0" smtClean="0">
              <a:solidFill>
                <a:schemeClr val="tx1"/>
              </a:solidFill>
            </a:endParaRPr>
          </a:p>
          <a:p>
            <a:pPr marL="514350" indent="-514350" algn="l">
              <a:buAutoNum type="alphaLcParenR"/>
            </a:pPr>
            <a:r>
              <a:rPr lang="en-US" b="1" dirty="0" smtClean="0">
                <a:solidFill>
                  <a:schemeClr val="tx1"/>
                </a:solidFill>
              </a:rPr>
              <a:t>15-1</a:t>
            </a:r>
            <a:br>
              <a:rPr lang="en-US" b="1" dirty="0" smtClean="0">
                <a:solidFill>
                  <a:schemeClr val="tx1"/>
                </a:solidFill>
              </a:rPr>
            </a:br>
            <a:endParaRPr lang="en-US" b="1" dirty="0" smtClean="0"/>
          </a:p>
          <a:p>
            <a:pPr marL="514350" indent="-514350" algn="l">
              <a:buAutoNum type="alphaLcParenR"/>
            </a:pPr>
            <a:r>
              <a:rPr lang="en-US" b="1" dirty="0" smtClean="0">
                <a:solidFill>
                  <a:schemeClr val="tx1"/>
                </a:solidFill>
              </a:rPr>
              <a:t>25-1</a:t>
            </a:r>
            <a:endParaRPr lang="en-US" b="1" dirty="0">
              <a:solidFill>
                <a:schemeClr val="tx1"/>
              </a:solidFill>
            </a:endParaRPr>
          </a:p>
        </p:txBody>
      </p:sp>
      <p:pic>
        <p:nvPicPr>
          <p:cNvPr id="59394" name="Picture 2"/>
          <p:cNvPicPr>
            <a:picLocks noChangeAspect="1" noChangeArrowheads="1"/>
          </p:cNvPicPr>
          <p:nvPr/>
        </p:nvPicPr>
        <p:blipFill>
          <a:blip r:embed="rId2" cstate="print"/>
          <a:srcRect/>
          <a:stretch>
            <a:fillRect/>
          </a:stretch>
        </p:blipFill>
        <p:spPr bwMode="auto">
          <a:xfrm>
            <a:off x="5105400" y="2209800"/>
            <a:ext cx="312420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1.5" calcmode="lin" valueType="num">
                                      <p:cBhvr override="childStyle">
                                        <p:cTn id="6" dur="2000" fill="hold"/>
                                        <p:tgtEl>
                                          <p:spTgt spid="3">
                                            <p:txEl>
                                              <p:pRg st="4" end="4"/>
                                            </p:txEl>
                                          </p:spTgt>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1" nodeType="clickEffect">
                                  <p:stCondLst>
                                    <p:cond delay="0"/>
                                  </p:stCondLst>
                                  <p:childTnLst>
                                    <p:animClr clrSpc="rgb" dir="cw">
                                      <p:cBhvr override="childStyle">
                                        <p:cTn id="10" dur="2000" fill="hold"/>
                                        <p:tgtEl>
                                          <p:spTgt spid="3">
                                            <p:txEl>
                                              <p:pRg st="4" end="4"/>
                                            </p:txEl>
                                          </p:spTgt>
                                        </p:tgtEl>
                                        <p:attrNameLst>
                                          <p:attrName>style.color</p:attrName>
                                        </p:attrNameLst>
                                      </p:cBhvr>
                                      <p:to>
                                        <a:srgbClr val="CC130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371600" y="2000250"/>
            <a:ext cx="6553200" cy="432435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371599"/>
          </a:xfrm>
        </p:spPr>
        <p:txBody>
          <a:bodyPr>
            <a:normAutofit/>
          </a:bodyPr>
          <a:lstStyle/>
          <a:p>
            <a:r>
              <a:rPr lang="en-US" sz="3200" b="1" dirty="0" smtClean="0"/>
              <a:t>New Jersey Governor Chris Christie on </a:t>
            </a:r>
            <a:br>
              <a:rPr lang="en-US" sz="3200" b="1" dirty="0" smtClean="0"/>
            </a:br>
            <a:r>
              <a:rPr lang="en-US" sz="3200" b="1" dirty="0" smtClean="0"/>
              <a:t>Public Sector Collective Bargaining </a:t>
            </a:r>
            <a:endParaRPr lang="en-US" sz="3200" b="1" dirty="0"/>
          </a:p>
        </p:txBody>
      </p:sp>
      <p:sp>
        <p:nvSpPr>
          <p:cNvPr id="3" name="Subtitle 2"/>
          <p:cNvSpPr>
            <a:spLocks noGrp="1"/>
          </p:cNvSpPr>
          <p:nvPr>
            <p:ph type="subTitle" idx="1"/>
          </p:nvPr>
        </p:nvSpPr>
        <p:spPr>
          <a:xfrm>
            <a:off x="762000" y="2743200"/>
            <a:ext cx="4038600" cy="2895600"/>
          </a:xfrm>
        </p:spPr>
        <p:txBody>
          <a:bodyPr>
            <a:normAutofit fontScale="92500" lnSpcReduction="20000"/>
          </a:bodyPr>
          <a:lstStyle/>
          <a:p>
            <a:pPr algn="l"/>
            <a:r>
              <a:rPr lang="en-US" sz="2400" b="1" dirty="0" smtClean="0">
                <a:solidFill>
                  <a:schemeClr val="tx1"/>
                </a:solidFill>
              </a:rPr>
              <a:t>"Listen, all these rights are legislatively created. They didn't come down from tablets at the top of a mountain. So political things change and go back and forth. Every state is going to make their own determination on that."</a:t>
            </a:r>
            <a:r>
              <a:rPr lang="en-US" sz="2400" dirty="0" smtClean="0"/>
              <a:t/>
            </a:r>
            <a:br>
              <a:rPr lang="en-US" sz="2400" dirty="0" smtClean="0"/>
            </a:br>
            <a:r>
              <a:rPr lang="en-US" sz="2400" dirty="0" smtClean="0"/>
              <a:t/>
            </a:r>
            <a:br>
              <a:rPr lang="en-US" sz="2400" dirty="0" smtClean="0"/>
            </a:br>
            <a:endParaRPr lang="en-US" sz="2400" dirty="0" smtClean="0"/>
          </a:p>
          <a:p>
            <a:pPr algn="l"/>
            <a:endParaRPr lang="en-US" sz="2400" dirty="0"/>
          </a:p>
        </p:txBody>
      </p:sp>
      <p:pic>
        <p:nvPicPr>
          <p:cNvPr id="1026" name="Picture 2"/>
          <p:cNvPicPr>
            <a:picLocks noChangeAspect="1" noChangeArrowheads="1"/>
          </p:cNvPicPr>
          <p:nvPr/>
        </p:nvPicPr>
        <p:blipFill>
          <a:blip r:embed="rId2" cstate="print"/>
          <a:srcRect/>
          <a:stretch>
            <a:fillRect/>
          </a:stretch>
        </p:blipFill>
        <p:spPr bwMode="auto">
          <a:xfrm>
            <a:off x="5486400" y="2590800"/>
            <a:ext cx="31242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2209800"/>
          </a:xfrm>
        </p:spPr>
        <p:txBody>
          <a:bodyPr/>
          <a:lstStyle/>
          <a:p>
            <a:r>
              <a:rPr lang="en-US" b="1" dirty="0" smtClean="0"/>
              <a:t>How Did We Get Here?</a:t>
            </a:r>
            <a:endParaRPr lang="en-US" b="1"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914399"/>
          </a:xfrm>
        </p:spPr>
        <p:txBody>
          <a:bodyPr>
            <a:normAutofit fontScale="90000"/>
          </a:bodyPr>
          <a:lstStyle/>
          <a:p>
            <a:r>
              <a:rPr lang="en-US" sz="3200" b="1" dirty="0" smtClean="0"/>
              <a:t>Public Opinion:</a:t>
            </a:r>
            <a:br>
              <a:rPr lang="en-US" sz="3200" b="1" dirty="0" smtClean="0"/>
            </a:br>
            <a:r>
              <a:rPr lang="en-US" sz="3200" b="1" dirty="0" smtClean="0"/>
              <a:t>Good News and Bad News</a:t>
            </a:r>
            <a:endParaRPr lang="en-US" sz="3200" b="1" dirty="0"/>
          </a:p>
        </p:txBody>
      </p:sp>
      <p:sp>
        <p:nvSpPr>
          <p:cNvPr id="3" name="Subtitle 2"/>
          <p:cNvSpPr>
            <a:spLocks noGrp="1"/>
          </p:cNvSpPr>
          <p:nvPr>
            <p:ph type="subTitle" idx="1"/>
          </p:nvPr>
        </p:nvSpPr>
        <p:spPr>
          <a:xfrm>
            <a:off x="1371600" y="2209800"/>
            <a:ext cx="6400800" cy="3733800"/>
          </a:xfrm>
        </p:spPr>
        <p:txBody>
          <a:bodyPr>
            <a:normAutofit fontScale="77500" lnSpcReduction="20000"/>
          </a:bodyPr>
          <a:lstStyle/>
          <a:p>
            <a:pPr algn="l"/>
            <a:r>
              <a:rPr lang="en-US" b="1" dirty="0" smtClean="0">
                <a:solidFill>
                  <a:schemeClr val="tx1"/>
                </a:solidFill>
              </a:rPr>
              <a:t>By a 60% to 33% margin, Americans opposed taking away collective bargaining rights for public employees (7% had no opinion).</a:t>
            </a:r>
          </a:p>
          <a:p>
            <a:pPr algn="l"/>
            <a:endParaRPr lang="en-US" b="1" dirty="0" smtClean="0">
              <a:solidFill>
                <a:schemeClr val="tx1"/>
              </a:solidFill>
            </a:endParaRPr>
          </a:p>
          <a:p>
            <a:pPr algn="l"/>
            <a:r>
              <a:rPr lang="en-US" b="1" dirty="0" smtClean="0">
                <a:solidFill>
                  <a:schemeClr val="tx1"/>
                </a:solidFill>
              </a:rPr>
              <a:t>However, 37% believe unions have too much influence on American life and politics (19% thought “too little, 29 % thought the “right amount,” and 15% had no opinion).</a:t>
            </a:r>
          </a:p>
          <a:p>
            <a:pPr algn="l"/>
            <a:endParaRPr lang="en-US" dirty="0" smtClean="0"/>
          </a:p>
          <a:p>
            <a:pPr algn="l"/>
            <a:r>
              <a:rPr lang="en-US" b="1" i="1" dirty="0" smtClean="0">
                <a:solidFill>
                  <a:schemeClr val="tx1"/>
                </a:solidFill>
              </a:rPr>
              <a:t>NY Times</a:t>
            </a:r>
            <a:r>
              <a:rPr lang="en-US" b="1" dirty="0" smtClean="0">
                <a:solidFill>
                  <a:schemeClr val="tx1"/>
                </a:solidFill>
              </a:rPr>
              <a:t>/CBS Poll, February 2011</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Grp="1" noChangeArrowheads="1"/>
          </p:cNvSpPr>
          <p:nvPr>
            <p:ph type="title"/>
          </p:nvPr>
        </p:nvSpPr>
        <p:spPr>
          <a:xfrm>
            <a:off x="685800" y="609600"/>
            <a:ext cx="7772400" cy="685800"/>
          </a:xfrm>
        </p:spPr>
        <p:txBody>
          <a:bodyPr>
            <a:normAutofit fontScale="90000"/>
          </a:bodyPr>
          <a:lstStyle/>
          <a:p>
            <a:pPr eaLnBrk="1" hangingPunct="1"/>
            <a:r>
              <a:rPr lang="en-US" sz="2800" b="1" dirty="0" smtClean="0"/>
              <a:t>The Steve Buck Problem</a:t>
            </a:r>
            <a:br>
              <a:rPr lang="en-US" sz="2800" b="1" dirty="0" smtClean="0"/>
            </a:br>
            <a:r>
              <a:rPr lang="en-US" sz="2800" b="1" dirty="0" smtClean="0"/>
              <a:t>Letter on EWEB strike</a:t>
            </a:r>
          </a:p>
        </p:txBody>
      </p:sp>
      <p:sp>
        <p:nvSpPr>
          <p:cNvPr id="7171" name="Rectangle 1027"/>
          <p:cNvSpPr>
            <a:spLocks noGrp="1" noChangeArrowheads="1"/>
          </p:cNvSpPr>
          <p:nvPr>
            <p:ph type="body" idx="1"/>
          </p:nvPr>
        </p:nvSpPr>
        <p:spPr>
          <a:xfrm>
            <a:off x="685800" y="1905000"/>
            <a:ext cx="7772400" cy="4343400"/>
          </a:xfrm>
        </p:spPr>
        <p:txBody>
          <a:bodyPr/>
          <a:lstStyle/>
          <a:p>
            <a:pPr eaLnBrk="1" hangingPunct="1">
              <a:lnSpc>
                <a:spcPct val="90000"/>
              </a:lnSpc>
              <a:buFontTx/>
              <a:buNone/>
            </a:pPr>
            <a:r>
              <a:rPr lang="en-US" sz="1800" dirty="0" smtClean="0"/>
              <a:t>“</a:t>
            </a:r>
            <a:r>
              <a:rPr lang="en-US" sz="1800" b="1" dirty="0" smtClean="0"/>
              <a:t>I’d like to be the first to welcome Mark Hankins and all EWEB union </a:t>
            </a:r>
          </a:p>
          <a:p>
            <a:pPr eaLnBrk="1" hangingPunct="1">
              <a:lnSpc>
                <a:spcPct val="90000"/>
              </a:lnSpc>
              <a:buFontTx/>
              <a:buNone/>
            </a:pPr>
            <a:r>
              <a:rPr lang="en-US" sz="2000" b="1" dirty="0" smtClean="0"/>
              <a:t>employees to the 21</a:t>
            </a:r>
            <a:r>
              <a:rPr lang="en-US" sz="2000" b="1" baseline="30000" dirty="0" smtClean="0"/>
              <a:t>st</a:t>
            </a:r>
            <a:r>
              <a:rPr lang="en-US" sz="2000" b="1" dirty="0" smtClean="0"/>
              <a:t> century work world.”</a:t>
            </a:r>
          </a:p>
          <a:p>
            <a:pPr eaLnBrk="1" hangingPunct="1">
              <a:lnSpc>
                <a:spcPct val="90000"/>
              </a:lnSpc>
              <a:buFontTx/>
              <a:buNone/>
            </a:pPr>
            <a:endParaRPr lang="en-US" sz="2000" b="1" dirty="0" smtClean="0"/>
          </a:p>
          <a:p>
            <a:pPr eaLnBrk="1" hangingPunct="1">
              <a:lnSpc>
                <a:spcPct val="90000"/>
              </a:lnSpc>
              <a:buFontTx/>
              <a:buNone/>
            </a:pPr>
            <a:r>
              <a:rPr lang="en-US" sz="2000" b="1" dirty="0" smtClean="0"/>
              <a:t>“It’s a world where many employees are glad to have one paid </a:t>
            </a:r>
          </a:p>
          <a:p>
            <a:pPr eaLnBrk="1" hangingPunct="1">
              <a:lnSpc>
                <a:spcPct val="90000"/>
              </a:lnSpc>
              <a:buFontTx/>
              <a:buNone/>
            </a:pPr>
            <a:r>
              <a:rPr lang="en-US" sz="2000" b="1" dirty="0" smtClean="0"/>
              <a:t>holiday, much less 10 or 11.  Where many people receive little or no </a:t>
            </a:r>
          </a:p>
          <a:p>
            <a:pPr eaLnBrk="1" hangingPunct="1">
              <a:lnSpc>
                <a:spcPct val="90000"/>
              </a:lnSpc>
              <a:buFontTx/>
              <a:buNone/>
            </a:pPr>
            <a:r>
              <a:rPr lang="en-US" sz="2000" b="1" dirty="0" smtClean="0"/>
              <a:t>help from their employers with health care and spend thousands of </a:t>
            </a:r>
          </a:p>
          <a:p>
            <a:pPr eaLnBrk="1" hangingPunct="1">
              <a:lnSpc>
                <a:spcPct val="90000"/>
              </a:lnSpc>
              <a:buFontTx/>
              <a:buNone/>
            </a:pPr>
            <a:r>
              <a:rPr lang="en-US" sz="2000" b="1" dirty="0" smtClean="0"/>
              <a:t>dollars out of their own pockets trying to keep their families healthy.  </a:t>
            </a:r>
          </a:p>
          <a:p>
            <a:pPr eaLnBrk="1" hangingPunct="1">
              <a:lnSpc>
                <a:spcPct val="90000"/>
              </a:lnSpc>
              <a:buFontTx/>
              <a:buNone/>
            </a:pPr>
            <a:r>
              <a:rPr lang="en-US" sz="2000" b="1" dirty="0" smtClean="0"/>
              <a:t>And, believe it or not, it’s a world where many employees work </a:t>
            </a:r>
          </a:p>
          <a:p>
            <a:pPr eaLnBrk="1" hangingPunct="1">
              <a:lnSpc>
                <a:spcPct val="90000"/>
              </a:lnSpc>
              <a:buFontTx/>
              <a:buNone/>
            </a:pPr>
            <a:r>
              <a:rPr lang="en-US" sz="2000" b="1" dirty="0" smtClean="0"/>
              <a:t>without contracts without the generous salaries, security, and benefits </a:t>
            </a:r>
          </a:p>
          <a:p>
            <a:pPr eaLnBrk="1" hangingPunct="1">
              <a:lnSpc>
                <a:spcPct val="90000"/>
              </a:lnSpc>
              <a:buFontTx/>
              <a:buNone/>
            </a:pPr>
            <a:r>
              <a:rPr lang="en-US" sz="2000" b="1" dirty="0" smtClean="0"/>
              <a:t>that EWEB employees enjoy.”</a:t>
            </a:r>
          </a:p>
          <a:p>
            <a:pPr eaLnBrk="1" hangingPunct="1">
              <a:lnSpc>
                <a:spcPct val="90000"/>
              </a:lnSpc>
              <a:buFontTx/>
              <a:buNone/>
            </a:pPr>
            <a:endParaRPr lang="en-US" sz="2000" b="1" dirty="0" smtClean="0"/>
          </a:p>
          <a:p>
            <a:pPr eaLnBrk="1" hangingPunct="1">
              <a:lnSpc>
                <a:spcPct val="90000"/>
              </a:lnSpc>
              <a:buFontTx/>
              <a:buNone/>
            </a:pPr>
            <a:r>
              <a:rPr lang="en-US" sz="2000" b="1" dirty="0" smtClean="0"/>
              <a:t>“Welcome to the world that the rest of us work in every day.”</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1066800"/>
          </a:xfrm>
        </p:spPr>
        <p:txBody>
          <a:bodyPr>
            <a:normAutofit/>
          </a:bodyPr>
          <a:lstStyle/>
          <a:p>
            <a:r>
              <a:rPr lang="en-US" sz="3200" b="1" dirty="0" smtClean="0"/>
              <a:t>Harvard Economist Richard Freeman, on Public Hostility Toward Unions</a:t>
            </a:r>
            <a:endParaRPr lang="en-US" sz="3200" b="1" dirty="0"/>
          </a:p>
        </p:txBody>
      </p:sp>
      <p:sp>
        <p:nvSpPr>
          <p:cNvPr id="3" name="Subtitle 2"/>
          <p:cNvSpPr>
            <a:spLocks noGrp="1"/>
          </p:cNvSpPr>
          <p:nvPr>
            <p:ph type="subTitle" idx="1"/>
          </p:nvPr>
        </p:nvSpPr>
        <p:spPr>
          <a:xfrm>
            <a:off x="609600" y="3048000"/>
            <a:ext cx="4724400" cy="2590800"/>
          </a:xfrm>
        </p:spPr>
        <p:txBody>
          <a:bodyPr>
            <a:normAutofit fontScale="85000" lnSpcReduction="20000"/>
          </a:bodyPr>
          <a:lstStyle/>
          <a:p>
            <a:pPr algn="l"/>
            <a:r>
              <a:rPr lang="en-US" sz="2800" b="1" dirty="0" smtClean="0">
                <a:solidFill>
                  <a:schemeClr val="tx1"/>
                </a:solidFill>
              </a:rPr>
              <a:t>“It shows hopelessness.  It used to be, ‘</a:t>
            </a:r>
            <a:r>
              <a:rPr lang="en-US" sz="3097" b="1" dirty="0" smtClean="0">
                <a:solidFill>
                  <a:schemeClr val="tx1"/>
                </a:solidFill>
              </a:rPr>
              <a:t>you</a:t>
            </a:r>
            <a:r>
              <a:rPr lang="en-US" sz="2800" b="1" dirty="0" smtClean="0">
                <a:solidFill>
                  <a:schemeClr val="tx1"/>
                </a:solidFill>
              </a:rPr>
              <a:t> have something I don’t have; I’ll go to my employer to get it, too.’  Now I don’t see any chance of getting it, too.  I don’t want to be the lowest one on the totem pole, so I don’t want you to have it either.</a:t>
            </a:r>
            <a:r>
              <a:rPr lang="en-US" sz="2800" dirty="0" smtClean="0"/>
              <a:t>”</a:t>
            </a:r>
            <a:endParaRPr lang="en-US" sz="2800" dirty="0"/>
          </a:p>
        </p:txBody>
      </p:sp>
      <p:pic>
        <p:nvPicPr>
          <p:cNvPr id="1026" name="Picture 2"/>
          <p:cNvPicPr>
            <a:picLocks noChangeAspect="1" noChangeArrowheads="1"/>
          </p:cNvPicPr>
          <p:nvPr/>
        </p:nvPicPr>
        <p:blipFill>
          <a:blip r:embed="rId2" cstate="print"/>
          <a:srcRect/>
          <a:stretch>
            <a:fillRect/>
          </a:stretch>
        </p:blipFill>
        <p:spPr bwMode="auto">
          <a:xfrm>
            <a:off x="5867400" y="2971800"/>
            <a:ext cx="251460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295400"/>
          </a:xfrm>
        </p:spPr>
        <p:txBody>
          <a:bodyPr>
            <a:normAutofit fontScale="90000"/>
          </a:bodyPr>
          <a:lstStyle/>
          <a:p>
            <a:r>
              <a:rPr lang="en-US" b="1" dirty="0" smtClean="0"/>
              <a:t>Telling Our Story:</a:t>
            </a:r>
            <a:br>
              <a:rPr lang="en-US" b="1" dirty="0" smtClean="0"/>
            </a:br>
            <a:r>
              <a:rPr lang="en-US" b="1" dirty="0" smtClean="0"/>
              <a:t>Reframing the Discussion</a:t>
            </a:r>
            <a:endParaRPr lang="en-US" b="1"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676400"/>
          </a:xfrm>
        </p:spPr>
        <p:txBody>
          <a:bodyPr>
            <a:normAutofit fontScale="90000"/>
          </a:bodyPr>
          <a:lstStyle/>
          <a:p>
            <a:r>
              <a:rPr lang="en-US" sz="4000" b="1" dirty="0" smtClean="0"/>
              <a:t>The Need to Change Perceptions of Public Employees and the Public Sector</a:t>
            </a:r>
            <a:br>
              <a:rPr lang="en-US" sz="4000" b="1" dirty="0" smtClean="0"/>
            </a:br>
            <a:r>
              <a:rPr lang="en-US" sz="3200" dirty="0" smtClean="0"/>
              <a:t/>
            </a:r>
            <a:br>
              <a:rPr lang="en-US" sz="3200" dirty="0" smtClean="0"/>
            </a:br>
            <a:r>
              <a:rPr lang="en-US" sz="2400" b="1" dirty="0" smtClean="0"/>
              <a:t>Jeff Crosby, President</a:t>
            </a:r>
            <a:br>
              <a:rPr lang="en-US" sz="2400" b="1" dirty="0" smtClean="0"/>
            </a:br>
            <a:r>
              <a:rPr lang="en-US" sz="2400" b="1" dirty="0" smtClean="0"/>
              <a:t>North Shore Labor Council (MA)</a:t>
            </a:r>
            <a:endParaRPr lang="en-US" sz="2400" b="1" dirty="0"/>
          </a:p>
        </p:txBody>
      </p:sp>
      <p:sp>
        <p:nvSpPr>
          <p:cNvPr id="3" name="Subtitle 2"/>
          <p:cNvSpPr>
            <a:spLocks noGrp="1"/>
          </p:cNvSpPr>
          <p:nvPr>
            <p:ph type="subTitle" idx="1"/>
          </p:nvPr>
        </p:nvSpPr>
        <p:spPr>
          <a:xfrm>
            <a:off x="762000" y="3124200"/>
            <a:ext cx="4343400" cy="2514600"/>
          </a:xfrm>
        </p:spPr>
        <p:txBody>
          <a:bodyPr>
            <a:normAutofit fontScale="85000" lnSpcReduction="20000"/>
          </a:bodyPr>
          <a:lstStyle/>
          <a:p>
            <a:pPr algn="l"/>
            <a:r>
              <a:rPr lang="en-US" b="1" dirty="0" smtClean="0">
                <a:solidFill>
                  <a:schemeClr val="tx1"/>
                </a:solidFill>
              </a:rPr>
              <a:t>“Either we change the public perception of government-equating the public sector with the public good each time we speak- or we lose public jobs and services.  And that hurts us all.”</a:t>
            </a:r>
            <a:endParaRPr lang="en-US" b="1"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5638800" y="2971800"/>
            <a:ext cx="2971800" cy="29718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914399"/>
          </a:xfrm>
        </p:spPr>
        <p:txBody>
          <a:bodyPr>
            <a:normAutofit fontScale="90000"/>
          </a:bodyPr>
          <a:lstStyle/>
          <a:p>
            <a:r>
              <a:rPr lang="en-US" sz="3200" b="1" dirty="0" smtClean="0"/>
              <a:t>Re-telling Our Story:</a:t>
            </a:r>
            <a:br>
              <a:rPr lang="en-US" sz="3200" b="1" dirty="0" smtClean="0"/>
            </a:br>
            <a:r>
              <a:rPr lang="en-US" sz="3200" b="1" dirty="0" smtClean="0"/>
              <a:t>Proud to Be OSEA</a:t>
            </a:r>
            <a:endParaRPr lang="en-US" sz="3200" b="1" dirty="0"/>
          </a:p>
        </p:txBody>
      </p:sp>
      <p:sp>
        <p:nvSpPr>
          <p:cNvPr id="3" name="Subtitle 2"/>
          <p:cNvSpPr>
            <a:spLocks noGrp="1"/>
          </p:cNvSpPr>
          <p:nvPr>
            <p:ph type="subTitle" idx="1"/>
          </p:nvPr>
        </p:nvSpPr>
        <p:spPr>
          <a:xfrm>
            <a:off x="914400" y="2438400"/>
            <a:ext cx="4495800" cy="4191000"/>
          </a:xfrm>
        </p:spPr>
        <p:txBody>
          <a:bodyPr>
            <a:normAutofit fontScale="85000" lnSpcReduction="10000"/>
          </a:bodyPr>
          <a:lstStyle/>
          <a:p>
            <a:endParaRPr lang="en-US" sz="2595" b="1" dirty="0" smtClean="0">
              <a:solidFill>
                <a:schemeClr val="tx1"/>
              </a:solidFill>
            </a:endParaRPr>
          </a:p>
          <a:p>
            <a:endParaRPr lang="en-US" sz="2595" b="1" dirty="0" smtClean="0"/>
          </a:p>
          <a:p>
            <a:pPr algn="l"/>
            <a:r>
              <a:rPr lang="en-US" sz="2595" b="1" dirty="0" smtClean="0">
                <a:solidFill>
                  <a:schemeClr val="tx1"/>
                </a:solidFill>
              </a:rPr>
              <a:t>Helping Students Get Scholarships</a:t>
            </a:r>
          </a:p>
          <a:p>
            <a:endParaRPr lang="en-US" sz="2400" b="1" dirty="0" smtClean="0">
              <a:solidFill>
                <a:schemeClr val="tx1"/>
              </a:solidFill>
            </a:endParaRPr>
          </a:p>
          <a:p>
            <a:pPr algn="l"/>
            <a:endParaRPr lang="en-US" sz="2400" b="1" dirty="0" smtClean="0">
              <a:solidFill>
                <a:schemeClr val="tx1"/>
              </a:solidFill>
            </a:endParaRPr>
          </a:p>
          <a:p>
            <a:pPr algn="l"/>
            <a:r>
              <a:rPr lang="en-US" sz="2595" b="1" dirty="0" smtClean="0">
                <a:solidFill>
                  <a:schemeClr val="tx1"/>
                </a:solidFill>
              </a:rPr>
              <a:t>“I give my personal phone number to dozens of kids… For many students I am the only adult who has the time to review applications.  Many have no idea of the opportunities they have available to them.”</a:t>
            </a:r>
          </a:p>
          <a:p>
            <a:pPr algn="l">
              <a:buFont typeface="Arial" pitchFamily="34" charset="0"/>
              <a:buChar char="•"/>
            </a:pPr>
            <a:endParaRPr lang="en-US" sz="2400" b="1" dirty="0" smtClean="0">
              <a:solidFill>
                <a:schemeClr val="tx1"/>
              </a:solidFill>
            </a:endParaRPr>
          </a:p>
          <a:p>
            <a:pPr algn="l">
              <a:buFont typeface="Arial" pitchFamily="34" charset="0"/>
              <a:buChar char="•"/>
            </a:pPr>
            <a:endParaRPr lang="en-US" sz="2400" b="1" dirty="0" smtClean="0">
              <a:solidFill>
                <a:schemeClr val="tx1"/>
              </a:solidFill>
            </a:endParaRPr>
          </a:p>
          <a:p>
            <a:pPr algn="l">
              <a:buFont typeface="Arial" pitchFamily="34" charset="0"/>
              <a:buChar char="•"/>
            </a:pPr>
            <a:endParaRPr lang="en-US" dirty="0" smtClean="0"/>
          </a:p>
          <a:p>
            <a:pPr algn="l">
              <a:buFont typeface="Arial" pitchFamily="34" charset="0"/>
              <a:buChar char="•"/>
            </a:pPr>
            <a:endParaRPr lang="en-US" dirty="0" smtClean="0"/>
          </a:p>
          <a:p>
            <a:pPr algn="l"/>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6019800" y="3657600"/>
            <a:ext cx="25146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219199"/>
          </a:xfrm>
        </p:spPr>
        <p:txBody>
          <a:bodyPr>
            <a:normAutofit/>
          </a:bodyPr>
          <a:lstStyle/>
          <a:p>
            <a:r>
              <a:rPr lang="en-US" sz="3200" b="1" dirty="0" smtClean="0"/>
              <a:t>Union Leaders, Members, and the 2010 California Governor’s Race</a:t>
            </a:r>
            <a:endParaRPr lang="en-US" sz="3200" b="1" dirty="0"/>
          </a:p>
        </p:txBody>
      </p:sp>
      <p:sp>
        <p:nvSpPr>
          <p:cNvPr id="3" name="Subtitle 2"/>
          <p:cNvSpPr>
            <a:spLocks noGrp="1"/>
          </p:cNvSpPr>
          <p:nvPr>
            <p:ph type="subTitle" idx="1"/>
          </p:nvPr>
        </p:nvSpPr>
        <p:spPr>
          <a:xfrm>
            <a:off x="609600" y="2438400"/>
            <a:ext cx="4953000" cy="3810000"/>
          </a:xfrm>
        </p:spPr>
        <p:txBody>
          <a:bodyPr>
            <a:normAutofit fontScale="70000" lnSpcReduction="20000"/>
          </a:bodyPr>
          <a:lstStyle/>
          <a:p>
            <a:pPr algn="l"/>
            <a:r>
              <a:rPr lang="en-US" sz="3600" b="1" dirty="0" smtClean="0">
                <a:solidFill>
                  <a:schemeClr val="tx1"/>
                </a:solidFill>
              </a:rPr>
              <a:t>"Californians love nurses, teachers and firefighters, but they hate the unions that these folks belong to." "If it's Meg vs. nurses, teachers and firefighters, she loses. [But] if it's Meg vs. the union bosses, she wins.“</a:t>
            </a:r>
          </a:p>
          <a:p>
            <a:pPr algn="l"/>
            <a:endParaRPr lang="en-US" sz="3000" b="1" dirty="0" smtClean="0">
              <a:solidFill>
                <a:schemeClr val="tx1"/>
              </a:solidFill>
            </a:endParaRPr>
          </a:p>
          <a:p>
            <a:pPr algn="l"/>
            <a:r>
              <a:rPr lang="en-US" sz="3000" b="1" dirty="0" smtClean="0">
                <a:solidFill>
                  <a:schemeClr val="tx1"/>
                </a:solidFill>
              </a:rPr>
              <a:t> </a:t>
            </a:r>
            <a:r>
              <a:rPr lang="en-US" sz="2000" b="1" dirty="0" smtClean="0">
                <a:solidFill>
                  <a:schemeClr val="tx1"/>
                </a:solidFill>
              </a:rPr>
              <a:t/>
            </a:r>
            <a:br>
              <a:rPr lang="en-US" sz="2000" b="1" dirty="0" smtClean="0">
                <a:solidFill>
                  <a:schemeClr val="tx1"/>
                </a:solidFill>
              </a:rPr>
            </a:br>
            <a:r>
              <a:rPr lang="en-US" sz="2000" b="1" dirty="0" smtClean="0">
                <a:solidFill>
                  <a:schemeClr val="tx1"/>
                </a:solidFill>
              </a:rPr>
              <a:t/>
            </a:r>
            <a:br>
              <a:rPr lang="en-US" sz="2000" b="1" dirty="0" smtClean="0">
                <a:solidFill>
                  <a:schemeClr val="tx1"/>
                </a:solidFill>
              </a:rPr>
            </a:br>
            <a:r>
              <a:rPr lang="en-US" sz="2000" b="1" dirty="0" smtClean="0">
                <a:solidFill>
                  <a:schemeClr val="tx1"/>
                </a:solidFill>
              </a:rPr>
              <a:t> </a:t>
            </a:r>
            <a:r>
              <a:rPr lang="en-US" sz="2900" b="1" dirty="0" smtClean="0">
                <a:solidFill>
                  <a:schemeClr val="tx1"/>
                </a:solidFill>
              </a:rPr>
              <a:t>Jack Pitney, professor at Claremont McKenna College and a former GOP official</a:t>
            </a:r>
            <a:endParaRPr lang="en-US" sz="2900" b="1" u="none" strike="noStrike" dirty="0">
              <a:solidFill>
                <a:schemeClr val="tx1"/>
              </a:solidFill>
            </a:endParaRPr>
          </a:p>
        </p:txBody>
      </p:sp>
      <p:pic>
        <p:nvPicPr>
          <p:cNvPr id="2051" name="Picture 3"/>
          <p:cNvPicPr>
            <a:picLocks noChangeAspect="1" noChangeArrowheads="1"/>
          </p:cNvPicPr>
          <p:nvPr/>
        </p:nvPicPr>
        <p:blipFill>
          <a:blip r:embed="rId2" cstate="print"/>
          <a:srcRect/>
          <a:stretch>
            <a:fillRect/>
          </a:stretch>
        </p:blipFill>
        <p:spPr bwMode="auto">
          <a:xfrm>
            <a:off x="5791200" y="2438400"/>
            <a:ext cx="29718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noAutofit/>
          </a:bodyPr>
          <a:lstStyle/>
          <a:p>
            <a:r>
              <a:rPr lang="en-US" sz="3200" b="1" dirty="0" smtClean="0"/>
              <a:t>Work That Matters:</a:t>
            </a:r>
            <a:br>
              <a:rPr lang="en-US" sz="3200" b="1" dirty="0" smtClean="0"/>
            </a:br>
            <a:r>
              <a:rPr lang="en-US" sz="3200" b="1" dirty="0" smtClean="0"/>
              <a:t>Montana Union Members Tell Their Stories</a:t>
            </a:r>
            <a:endParaRPr lang="en-US" sz="3200" b="1" dirty="0"/>
          </a:p>
        </p:txBody>
      </p:sp>
      <p:pic>
        <p:nvPicPr>
          <p:cNvPr id="4098" name="Picture 2"/>
          <p:cNvPicPr>
            <a:picLocks noChangeAspect="1" noChangeArrowheads="1"/>
          </p:cNvPicPr>
          <p:nvPr/>
        </p:nvPicPr>
        <p:blipFill>
          <a:blip r:embed="rId2" cstate="print"/>
          <a:srcRect/>
          <a:stretch>
            <a:fillRect/>
          </a:stretch>
        </p:blipFill>
        <p:spPr bwMode="auto">
          <a:xfrm>
            <a:off x="1143001" y="2209800"/>
            <a:ext cx="2438400" cy="297180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3810000" y="2209800"/>
            <a:ext cx="2057400" cy="2971800"/>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6324600" y="2133600"/>
            <a:ext cx="2057400" cy="3048000"/>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Images from Wisconsin</a:t>
            </a:r>
            <a:endParaRPr lang="en-US" sz="3200" b="1" dirty="0"/>
          </a:p>
        </p:txBody>
      </p:sp>
      <p:pic>
        <p:nvPicPr>
          <p:cNvPr id="2050" name="Picture 2"/>
          <p:cNvPicPr>
            <a:picLocks noChangeAspect="1" noChangeArrowheads="1"/>
          </p:cNvPicPr>
          <p:nvPr/>
        </p:nvPicPr>
        <p:blipFill>
          <a:blip r:embed="rId2" cstate="print"/>
          <a:srcRect/>
          <a:stretch>
            <a:fillRect/>
          </a:stretch>
        </p:blipFill>
        <p:spPr bwMode="auto">
          <a:xfrm>
            <a:off x="5105400" y="1905000"/>
            <a:ext cx="3352800" cy="4267201"/>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85800" y="1905000"/>
            <a:ext cx="3581401" cy="4376738"/>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752600"/>
          </a:xfrm>
        </p:spPr>
        <p:txBody>
          <a:bodyPr/>
          <a:lstStyle/>
          <a:p>
            <a:r>
              <a:rPr lang="en-US" dirty="0" smtClean="0"/>
              <a:t>Community Outreach 101</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914400"/>
          </a:xfrm>
        </p:spPr>
        <p:txBody>
          <a:bodyPr>
            <a:normAutofit/>
          </a:bodyPr>
          <a:lstStyle/>
          <a:p>
            <a:r>
              <a:rPr lang="en-US" sz="3200" b="1" dirty="0" smtClean="0"/>
              <a:t>When Did Public Employees Become So Evil?</a:t>
            </a:r>
            <a:endParaRPr lang="en-US" sz="3200" b="1" dirty="0"/>
          </a:p>
        </p:txBody>
      </p:sp>
      <p:sp>
        <p:nvSpPr>
          <p:cNvPr id="3" name="Subtitle 2"/>
          <p:cNvSpPr>
            <a:spLocks noGrp="1"/>
          </p:cNvSpPr>
          <p:nvPr>
            <p:ph type="subTitle" idx="1"/>
          </p:nvPr>
        </p:nvSpPr>
        <p:spPr>
          <a:xfrm>
            <a:off x="533400" y="2286000"/>
            <a:ext cx="4343400" cy="3581400"/>
          </a:xfrm>
        </p:spPr>
        <p:txBody>
          <a:bodyPr>
            <a:normAutofit fontScale="77500" lnSpcReduction="20000"/>
          </a:bodyPr>
          <a:lstStyle/>
          <a:p>
            <a:pPr algn="l"/>
            <a:r>
              <a:rPr lang="en-US" b="1" dirty="0" smtClean="0">
                <a:solidFill>
                  <a:schemeClr val="tx1"/>
                </a:solidFill>
              </a:rPr>
              <a:t>“</a:t>
            </a:r>
            <a:r>
              <a:rPr lang="en-US" sz="3400" b="1" dirty="0" smtClean="0">
                <a:solidFill>
                  <a:schemeClr val="tx1"/>
                </a:solidFill>
              </a:rPr>
              <a:t>Who are these evil teachers who teach your children, these evil policemen who protect them, these evil firemen who pull them from burning buildings?  When did we all become evil?”</a:t>
            </a:r>
          </a:p>
          <a:p>
            <a:pPr algn="l"/>
            <a:endParaRPr lang="en-US" sz="3400" b="1" dirty="0" smtClean="0">
              <a:solidFill>
                <a:schemeClr val="tx1"/>
              </a:solidFill>
            </a:endParaRPr>
          </a:p>
          <a:p>
            <a:pPr algn="l"/>
            <a:r>
              <a:rPr lang="en-US" sz="3400" b="1" dirty="0" smtClean="0">
                <a:solidFill>
                  <a:schemeClr val="tx1"/>
                </a:solidFill>
              </a:rPr>
              <a:t>Chuck Canterbury, </a:t>
            </a:r>
          </a:p>
          <a:p>
            <a:pPr algn="l"/>
            <a:r>
              <a:rPr lang="en-US" sz="2600" b="1" dirty="0" smtClean="0">
                <a:solidFill>
                  <a:schemeClr val="tx1"/>
                </a:solidFill>
              </a:rPr>
              <a:t>President, Fraternal Order of Police</a:t>
            </a:r>
            <a:endParaRPr lang="en-US" sz="2600" b="1"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5638800" y="2209800"/>
            <a:ext cx="2743200"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772400" cy="1676399"/>
          </a:xfrm>
        </p:spPr>
        <p:txBody>
          <a:bodyPr>
            <a:normAutofit/>
          </a:bodyPr>
          <a:lstStyle/>
          <a:p>
            <a:r>
              <a:rPr lang="en-US" sz="3200" b="1" dirty="0" smtClean="0"/>
              <a:t>Bishop Stephen Blaire, chairman of the U.S. Bishops' Committee on Domestic Justice,</a:t>
            </a:r>
            <a:br>
              <a:rPr lang="en-US" sz="3200" b="1" dirty="0" smtClean="0"/>
            </a:br>
            <a:r>
              <a:rPr lang="en-US" sz="3200" b="1" dirty="0" smtClean="0"/>
              <a:t> on events in Wisconsin</a:t>
            </a:r>
            <a:endParaRPr lang="en-US" sz="3200" b="1" dirty="0"/>
          </a:p>
        </p:txBody>
      </p:sp>
      <p:sp>
        <p:nvSpPr>
          <p:cNvPr id="3" name="Subtitle 2"/>
          <p:cNvSpPr>
            <a:spLocks noGrp="1"/>
          </p:cNvSpPr>
          <p:nvPr>
            <p:ph type="subTitle" idx="1"/>
          </p:nvPr>
        </p:nvSpPr>
        <p:spPr>
          <a:xfrm>
            <a:off x="762000" y="2895600"/>
            <a:ext cx="4191000" cy="2743200"/>
          </a:xfrm>
        </p:spPr>
        <p:txBody>
          <a:bodyPr>
            <a:normAutofit fontScale="92500" lnSpcReduction="10000"/>
          </a:bodyPr>
          <a:lstStyle/>
          <a:p>
            <a:pPr algn="l"/>
            <a:r>
              <a:rPr lang="en-US" sz="2400" b="1" dirty="0" smtClean="0">
                <a:solidFill>
                  <a:schemeClr val="tx1"/>
                </a:solidFill>
              </a:rPr>
              <a:t>"The debates over worker representation and collective bargaining are not simply matters of ideology or power," "but involve principles of justice, participation, and how workers can have a voice in the workplace and economy."</a:t>
            </a:r>
            <a:endParaRPr lang="en-US" sz="2400" b="1" dirty="0">
              <a:solidFill>
                <a:schemeClr val="tx1"/>
              </a:solidFill>
            </a:endParaRPr>
          </a:p>
        </p:txBody>
      </p:sp>
      <p:pic>
        <p:nvPicPr>
          <p:cNvPr id="3074" name="Picture 2"/>
          <p:cNvPicPr>
            <a:picLocks noChangeAspect="1" noChangeArrowheads="1"/>
          </p:cNvPicPr>
          <p:nvPr/>
        </p:nvPicPr>
        <p:blipFill>
          <a:blip r:embed="rId2" cstate="print"/>
          <a:srcRect/>
          <a:stretch>
            <a:fillRect/>
          </a:stretch>
        </p:blipFill>
        <p:spPr bwMode="auto">
          <a:xfrm>
            <a:off x="5638800" y="2895601"/>
            <a:ext cx="3048000" cy="29718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066800"/>
          </a:xfrm>
        </p:spPr>
        <p:txBody>
          <a:bodyPr>
            <a:normAutofit fontScale="90000"/>
          </a:bodyPr>
          <a:lstStyle/>
          <a:p>
            <a:r>
              <a:rPr lang="en-US" b="1" dirty="0" smtClean="0"/>
              <a:t>Reaching Out Beyond the</a:t>
            </a:r>
            <a:br>
              <a:rPr lang="en-US" b="1" dirty="0" smtClean="0"/>
            </a:br>
            <a:r>
              <a:rPr lang="en-US" b="1" dirty="0" smtClean="0"/>
              <a:t> “Usual Suspects”</a:t>
            </a:r>
            <a:endParaRPr lang="en-US" b="1" dirty="0"/>
          </a:p>
        </p:txBody>
      </p:sp>
      <p:sp>
        <p:nvSpPr>
          <p:cNvPr id="3" name="Subtitle 2"/>
          <p:cNvSpPr>
            <a:spLocks noGrp="1"/>
          </p:cNvSpPr>
          <p:nvPr>
            <p:ph type="subTitle" idx="1"/>
          </p:nvPr>
        </p:nvSpPr>
        <p:spPr>
          <a:xfrm>
            <a:off x="762000" y="2819400"/>
            <a:ext cx="3733800" cy="2819400"/>
          </a:xfrm>
        </p:spPr>
        <p:txBody>
          <a:bodyPr>
            <a:normAutofit fontScale="85000" lnSpcReduction="20000"/>
          </a:bodyPr>
          <a:lstStyle/>
          <a:p>
            <a:pPr algn="l">
              <a:buFont typeface="Arial" pitchFamily="34" charset="0"/>
              <a:buChar char="•"/>
            </a:pPr>
            <a:r>
              <a:rPr lang="en-US" sz="2600" b="1" dirty="0" smtClean="0">
                <a:solidFill>
                  <a:schemeClr val="tx1"/>
                </a:solidFill>
              </a:rPr>
              <a:t>Faith community</a:t>
            </a:r>
          </a:p>
          <a:p>
            <a:pPr algn="l">
              <a:buFont typeface="Arial" pitchFamily="34" charset="0"/>
              <a:buChar char="•"/>
            </a:pPr>
            <a:r>
              <a:rPr lang="en-US" sz="2600" b="1" dirty="0" smtClean="0">
                <a:solidFill>
                  <a:schemeClr val="tx1"/>
                </a:solidFill>
              </a:rPr>
              <a:t>Veterans’ groups</a:t>
            </a:r>
          </a:p>
          <a:p>
            <a:pPr algn="l">
              <a:buFont typeface="Arial" pitchFamily="34" charset="0"/>
              <a:buChar char="•"/>
            </a:pPr>
            <a:r>
              <a:rPr lang="en-US" sz="2600" b="1" dirty="0" smtClean="0">
                <a:solidFill>
                  <a:schemeClr val="tx1"/>
                </a:solidFill>
              </a:rPr>
              <a:t>Local businesses</a:t>
            </a:r>
          </a:p>
          <a:p>
            <a:pPr algn="l">
              <a:buFont typeface="Arial" pitchFamily="34" charset="0"/>
              <a:buChar char="•"/>
            </a:pPr>
            <a:r>
              <a:rPr lang="en-US" sz="2600" b="1" dirty="0" smtClean="0">
                <a:solidFill>
                  <a:schemeClr val="tx1"/>
                </a:solidFill>
              </a:rPr>
              <a:t>Rotary Clubs</a:t>
            </a:r>
          </a:p>
          <a:p>
            <a:pPr algn="l">
              <a:buFont typeface="Arial" pitchFamily="34" charset="0"/>
              <a:buChar char="•"/>
            </a:pPr>
            <a:r>
              <a:rPr lang="en-US" sz="2600" b="1" dirty="0" smtClean="0">
                <a:solidFill>
                  <a:schemeClr val="tx1"/>
                </a:solidFill>
              </a:rPr>
              <a:t>Senior citizens’ groups</a:t>
            </a:r>
          </a:p>
          <a:p>
            <a:pPr algn="l">
              <a:buFont typeface="Arial" pitchFamily="34" charset="0"/>
              <a:buChar char="•"/>
            </a:pPr>
            <a:r>
              <a:rPr lang="en-US" sz="2600" b="1" dirty="0" smtClean="0">
                <a:solidFill>
                  <a:schemeClr val="tx1"/>
                </a:solidFill>
              </a:rPr>
              <a:t>Women’s organizations</a:t>
            </a:r>
          </a:p>
          <a:p>
            <a:pPr algn="l">
              <a:buFont typeface="Arial" pitchFamily="34" charset="0"/>
              <a:buChar char="•"/>
            </a:pPr>
            <a:r>
              <a:rPr lang="en-US" sz="2600" b="1" dirty="0" smtClean="0">
                <a:solidFill>
                  <a:schemeClr val="tx1"/>
                </a:solidFill>
              </a:rPr>
              <a:t>United Way</a:t>
            </a:r>
          </a:p>
          <a:p>
            <a:pPr algn="l">
              <a:buFont typeface="Arial" pitchFamily="34" charset="0"/>
              <a:buChar char="•"/>
            </a:pPr>
            <a:r>
              <a:rPr lang="en-US" sz="2600" b="1" dirty="0" smtClean="0">
                <a:solidFill>
                  <a:schemeClr val="tx1"/>
                </a:solidFill>
              </a:rPr>
              <a:t>Neighborhood associations</a:t>
            </a:r>
          </a:p>
          <a:p>
            <a:pPr algn="l">
              <a:buFont typeface="Arial" pitchFamily="34" charset="0"/>
              <a:buChar char="•"/>
            </a:pP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6019800" y="2667000"/>
            <a:ext cx="2590800" cy="2590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1"/>
            <a:ext cx="7772400" cy="990599"/>
          </a:xfrm>
        </p:spPr>
        <p:txBody>
          <a:bodyPr>
            <a:normAutofit fontScale="90000"/>
          </a:bodyPr>
          <a:lstStyle/>
          <a:p>
            <a:r>
              <a:rPr lang="en-US" sz="3200" b="1" dirty="0" smtClean="0"/>
              <a:t>Herbert Croly </a:t>
            </a:r>
            <a:br>
              <a:rPr lang="en-US" sz="3200" b="1" dirty="0" smtClean="0"/>
            </a:br>
            <a:r>
              <a:rPr lang="en-US" sz="3200" b="1" dirty="0" smtClean="0"/>
              <a:t>on the Role of Government and Unions, 1909</a:t>
            </a:r>
            <a:endParaRPr lang="en-US" sz="3200" b="1" dirty="0"/>
          </a:p>
        </p:txBody>
      </p:sp>
      <p:sp>
        <p:nvSpPr>
          <p:cNvPr id="3" name="Subtitle 2"/>
          <p:cNvSpPr>
            <a:spLocks noGrp="1"/>
          </p:cNvSpPr>
          <p:nvPr>
            <p:ph type="subTitle" idx="1"/>
          </p:nvPr>
        </p:nvSpPr>
        <p:spPr>
          <a:xfrm>
            <a:off x="838200" y="2438400"/>
            <a:ext cx="4724400" cy="3505200"/>
          </a:xfrm>
        </p:spPr>
        <p:txBody>
          <a:bodyPr>
            <a:normAutofit fontScale="92500" lnSpcReduction="20000"/>
          </a:bodyPr>
          <a:lstStyle/>
          <a:p>
            <a:pPr algn="l"/>
            <a:r>
              <a:rPr lang="en-US" sz="2000" b="1" dirty="0" smtClean="0">
                <a:solidFill>
                  <a:schemeClr val="tx1"/>
                </a:solidFill>
              </a:rPr>
              <a:t>“…Some individuals, and especially those artificial individuals called corporations become so very big that ordinary individuals cannot deal with them on terms of equality.”</a:t>
            </a:r>
          </a:p>
          <a:p>
            <a:pPr algn="l"/>
            <a:endParaRPr lang="en-US" sz="2000" b="1" dirty="0" smtClean="0">
              <a:solidFill>
                <a:schemeClr val="tx1"/>
              </a:solidFill>
            </a:endParaRPr>
          </a:p>
          <a:p>
            <a:pPr algn="l"/>
            <a:r>
              <a:rPr lang="en-US" sz="2000" b="1" dirty="0" smtClean="0">
                <a:solidFill>
                  <a:schemeClr val="tx1"/>
                </a:solidFill>
              </a:rPr>
              <a:t> “It therefore becomes necessary for these individuals to combine in their turn, first to act in their collective capacity through that biggest of all combinations called government and  second to act also in their own self-defense, through private combinations such as farmers’ associations and trade unions.”</a:t>
            </a:r>
            <a:endParaRPr lang="en-US" sz="2000" b="1" dirty="0">
              <a:solidFill>
                <a:schemeClr val="tx1"/>
              </a:solidFill>
            </a:endParaRPr>
          </a:p>
        </p:txBody>
      </p:sp>
      <p:pic>
        <p:nvPicPr>
          <p:cNvPr id="1026" name="Picture 2"/>
          <p:cNvPicPr>
            <a:picLocks noChangeAspect="1" noChangeArrowheads="1"/>
          </p:cNvPicPr>
          <p:nvPr/>
        </p:nvPicPr>
        <p:blipFill>
          <a:blip r:embed="rId2" cstate="print"/>
          <a:srcRect/>
          <a:stretch>
            <a:fillRect/>
          </a:stretch>
        </p:blipFill>
        <p:spPr bwMode="auto">
          <a:xfrm>
            <a:off x="6553200" y="2438400"/>
            <a:ext cx="1828800" cy="3124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r>
              <a:rPr lang="en-US" sz="3200" b="1"/>
              <a:t>Oregon and Worker Protection Legislation</a:t>
            </a:r>
          </a:p>
        </p:txBody>
      </p:sp>
      <p:sp>
        <p:nvSpPr>
          <p:cNvPr id="2051" name="Rectangle 3"/>
          <p:cNvSpPr>
            <a:spLocks noGrp="1" noChangeArrowheads="1"/>
          </p:cNvSpPr>
          <p:nvPr>
            <p:ph type="body" idx="1"/>
          </p:nvPr>
        </p:nvSpPr>
        <p:spPr>
          <a:xfrm>
            <a:off x="685800" y="1905000"/>
            <a:ext cx="7772400" cy="4191000"/>
          </a:xfrm>
        </p:spPr>
        <p:txBody>
          <a:bodyPr/>
          <a:lstStyle/>
          <a:p>
            <a:r>
              <a:rPr lang="en-US" sz="2000" b="1"/>
              <a:t>First state to make Labor Day a legal holiday, 1887.</a:t>
            </a:r>
          </a:p>
          <a:p>
            <a:r>
              <a:rPr lang="en-US" sz="2000" b="1"/>
              <a:t>First state to pass an enforceable wage and hour law, 1913</a:t>
            </a:r>
          </a:p>
          <a:p>
            <a:r>
              <a:rPr lang="en-US" sz="2000" b="1"/>
              <a:t>First state to create a Board of Conciliation and Arbitration, 1919.</a:t>
            </a:r>
          </a:p>
          <a:p>
            <a:r>
              <a:rPr lang="en-US" sz="2000" b="1"/>
              <a:t>Second state to establish a commission to oversee apprenticeship programs, 1931.</a:t>
            </a:r>
          </a:p>
          <a:p>
            <a:r>
              <a:rPr lang="en-US" sz="2000" b="1"/>
              <a:t>Sixth state to pass a Fair Employment Practices Act outlawing discrimination in employment, 1949.</a:t>
            </a:r>
          </a:p>
          <a:p>
            <a:r>
              <a:rPr lang="en-US" sz="2000" b="1"/>
              <a:t>First state to create a Wage Security Fund that pays workers when employers go out of business and lack assets to pay final wages, 1985.</a:t>
            </a:r>
          </a:p>
          <a:p>
            <a:r>
              <a:rPr lang="en-US" sz="2000" b="1"/>
              <a:t>Among first eleven states to enact a parental leave law, 1987.</a:t>
            </a:r>
          </a:p>
          <a:p>
            <a:r>
              <a:rPr lang="en-US" sz="2000" b="1"/>
              <a:t>Second state to place limits on captive audience meetings, 2009.</a:t>
            </a:r>
          </a:p>
          <a:p>
            <a:endParaRPr lang="en-US" sz="20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143000"/>
          </a:xfrm>
        </p:spPr>
        <p:txBody>
          <a:bodyPr>
            <a:normAutofit/>
          </a:bodyPr>
          <a:lstStyle/>
          <a:p>
            <a:r>
              <a:rPr lang="en-US" sz="3200" b="1" dirty="0" smtClean="0"/>
              <a:t>The Expansion of Government Under</a:t>
            </a:r>
            <a:br>
              <a:rPr lang="en-US" sz="3200" b="1" dirty="0" smtClean="0"/>
            </a:br>
            <a:r>
              <a:rPr lang="en-US" sz="3200" b="1" dirty="0" smtClean="0"/>
              <a:t> the New Deal</a:t>
            </a:r>
            <a:endParaRPr lang="en-US" sz="3200" b="1" dirty="0"/>
          </a:p>
        </p:txBody>
      </p:sp>
      <p:sp>
        <p:nvSpPr>
          <p:cNvPr id="3" name="Subtitle 2"/>
          <p:cNvSpPr>
            <a:spLocks noGrp="1"/>
          </p:cNvSpPr>
          <p:nvPr>
            <p:ph type="subTitle" idx="1"/>
          </p:nvPr>
        </p:nvSpPr>
        <p:spPr>
          <a:xfrm>
            <a:off x="1371600" y="2438400"/>
            <a:ext cx="4267200" cy="3200400"/>
          </a:xfrm>
        </p:spPr>
        <p:txBody>
          <a:bodyPr>
            <a:normAutofit fontScale="92500" lnSpcReduction="10000"/>
          </a:bodyPr>
          <a:lstStyle/>
          <a:p>
            <a:pPr algn="l">
              <a:buFont typeface="Arial" pitchFamily="34" charset="0"/>
              <a:buChar char="•"/>
            </a:pPr>
            <a:r>
              <a:rPr lang="en-US" b="1" dirty="0" smtClean="0">
                <a:solidFill>
                  <a:schemeClr val="tx1"/>
                </a:solidFill>
              </a:rPr>
              <a:t>WPA</a:t>
            </a:r>
          </a:p>
          <a:p>
            <a:pPr algn="l">
              <a:buFont typeface="Arial" pitchFamily="34" charset="0"/>
              <a:buChar char="•"/>
            </a:pPr>
            <a:r>
              <a:rPr lang="en-US" b="1" dirty="0" smtClean="0">
                <a:solidFill>
                  <a:schemeClr val="tx1"/>
                </a:solidFill>
              </a:rPr>
              <a:t>TVA</a:t>
            </a:r>
          </a:p>
          <a:p>
            <a:pPr algn="l">
              <a:buFont typeface="Arial" pitchFamily="34" charset="0"/>
              <a:buChar char="•"/>
            </a:pPr>
            <a:r>
              <a:rPr lang="en-US" b="1" dirty="0" smtClean="0">
                <a:solidFill>
                  <a:schemeClr val="tx1"/>
                </a:solidFill>
              </a:rPr>
              <a:t>NLRA</a:t>
            </a:r>
          </a:p>
          <a:p>
            <a:pPr algn="l">
              <a:buFont typeface="Arial" pitchFamily="34" charset="0"/>
              <a:buChar char="•"/>
            </a:pPr>
            <a:r>
              <a:rPr lang="en-US" b="1" dirty="0" smtClean="0">
                <a:solidFill>
                  <a:schemeClr val="tx1"/>
                </a:solidFill>
              </a:rPr>
              <a:t>FDIC</a:t>
            </a:r>
          </a:p>
          <a:p>
            <a:pPr algn="l">
              <a:buFont typeface="Arial" pitchFamily="34" charset="0"/>
              <a:buChar char="•"/>
            </a:pPr>
            <a:r>
              <a:rPr lang="en-US" b="1" dirty="0" smtClean="0">
                <a:solidFill>
                  <a:schemeClr val="tx1"/>
                </a:solidFill>
              </a:rPr>
              <a:t>CCC</a:t>
            </a:r>
          </a:p>
          <a:p>
            <a:pPr algn="l">
              <a:buFont typeface="Arial" pitchFamily="34" charset="0"/>
              <a:buChar char="•"/>
            </a:pPr>
            <a:r>
              <a:rPr lang="en-US" b="1" dirty="0" smtClean="0">
                <a:solidFill>
                  <a:schemeClr val="tx1"/>
                </a:solidFill>
              </a:rPr>
              <a:t>FLSA</a:t>
            </a:r>
            <a:endParaRPr lang="en-US" b="1" dirty="0">
              <a:solidFill>
                <a:schemeClr val="tx1"/>
              </a:solidFill>
            </a:endParaRPr>
          </a:p>
        </p:txBody>
      </p:sp>
      <p:pic>
        <p:nvPicPr>
          <p:cNvPr id="1027" name="Picture 3"/>
          <p:cNvPicPr>
            <a:picLocks noChangeAspect="1" noChangeArrowheads="1"/>
          </p:cNvPicPr>
          <p:nvPr/>
        </p:nvPicPr>
        <p:blipFill>
          <a:blip r:embed="rId2" cstate="print"/>
          <a:srcRect/>
          <a:stretch>
            <a:fillRect/>
          </a:stretch>
        </p:blipFill>
        <p:spPr bwMode="auto">
          <a:xfrm>
            <a:off x="4953000" y="2357438"/>
            <a:ext cx="3276600" cy="290036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1900</TotalTime>
  <Words>1880</Words>
  <Application>Microsoft Office PowerPoint</Application>
  <PresentationFormat>On-screen Show (4:3)</PresentationFormat>
  <Paragraphs>233</Paragraphs>
  <Slides>61</Slides>
  <Notes>4</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“We Are One”: Protecting and Defending the Public Sector</vt:lpstr>
      <vt:lpstr>A Light Bulb Joke about Government</vt:lpstr>
      <vt:lpstr>Charles Murray,  on the Role of Government</vt:lpstr>
      <vt:lpstr>Another Image of Government</vt:lpstr>
      <vt:lpstr>How Did We Get Here?</vt:lpstr>
      <vt:lpstr>When Did Public Employees Become So Evil?</vt:lpstr>
      <vt:lpstr>Herbert Croly  on the Role of Government and Unions, 1909</vt:lpstr>
      <vt:lpstr>Oregon and Worker Protection Legislation</vt:lpstr>
      <vt:lpstr>The Expansion of Government Under  the New Deal</vt:lpstr>
      <vt:lpstr>Examples of the WPA’s  Accomplishments in Oregon</vt:lpstr>
      <vt:lpstr>The Rise of Public Sector Unionism</vt:lpstr>
      <vt:lpstr>The Thirty Years War on Unions</vt:lpstr>
      <vt:lpstr>A Tale of Three Percentages: What Do These Figures Refer to?</vt:lpstr>
      <vt:lpstr>They’ve Run Away “GE Brings Good Things to Life” (in China)</vt:lpstr>
      <vt:lpstr>Warren Buffet, Annual Letter to Shareholders, 2004 </vt:lpstr>
      <vt:lpstr>“Of the 1%, By the 1%, For the 1%”: The Haves, The Have-Nots, and the Have-Mores</vt:lpstr>
      <vt:lpstr>Grover Norquist,  on “Starving the Beast”</vt:lpstr>
      <vt:lpstr>Tax Reform and Oregon Schools</vt:lpstr>
      <vt:lpstr>School Funding from 1997-Present</vt:lpstr>
      <vt:lpstr>Taking the Pledge to  “Starve the Beast”</vt:lpstr>
      <vt:lpstr>How the Debt Got So Big Teresa Tritch, New York Times, July 24, 2011</vt:lpstr>
      <vt:lpstr>“The Submerged State”</vt:lpstr>
      <vt:lpstr>Jon Shure, Center on Budget and Policy Priorities,  on Tax Cutting During Hard Times</vt:lpstr>
      <vt:lpstr>An Introduction to Framing</vt:lpstr>
      <vt:lpstr>The “Job-Killing” Frame (I)</vt:lpstr>
      <vt:lpstr>Oregonians Against Job-Killing Taxes   Signature Gathering Training Do’s and Don’ts</vt:lpstr>
      <vt:lpstr>Pictures Frame the Story (I): The Battle Over Health Care Reform</vt:lpstr>
      <vt:lpstr>Pictures Frame the Story (II): The Battle Over Health Care Reform</vt:lpstr>
      <vt:lpstr>“Death” as a Frame (I)</vt:lpstr>
      <vt:lpstr>Death as a Frame (II)</vt:lpstr>
      <vt:lpstr>Framing the Debt Ceiling “Crisis”: Senate Minority Leader Mitch McConnell, August 2, 2011</vt:lpstr>
      <vt:lpstr>George Lakoff on Framing</vt:lpstr>
      <vt:lpstr>Lakoff on Why the Political Right’s Framing  Has Been Successful </vt:lpstr>
      <vt:lpstr> Values Defined</vt:lpstr>
      <vt:lpstr>“Their Story:” The Political Right’s Case Against the Public Sector and Public Employees</vt:lpstr>
      <vt:lpstr>Maureen Dowd, New York Times, July 31, 2011</vt:lpstr>
      <vt:lpstr>“With the Stroke of a Pen”: Public Employee Collective Bargaining Rescinded in Missouri and Indiana, 2005</vt:lpstr>
      <vt:lpstr>Scott Walker,  Republican Governors Conference,  November 2010</vt:lpstr>
      <vt:lpstr>  Tim Pawlenty, (I) “Government Unions vs. Taxpayers” December 2010</vt:lpstr>
      <vt:lpstr>Tim Pawlenty on Public Employees (II)</vt:lpstr>
      <vt:lpstr>Taking on Teachers </vt:lpstr>
      <vt:lpstr>How Grover Norquist and the Right Wing Frame Unions</vt:lpstr>
      <vt:lpstr>New Jersey Governor Chris Christie  “Takes Down” a NJ Teacher</vt:lpstr>
      <vt:lpstr>“Things Don’t Go Better  with [the] Koch Brothers”</vt:lpstr>
      <vt:lpstr>“Privatize This”: Ohio’s New Collective Bargaining Law</vt:lpstr>
      <vt:lpstr>Coming Soon to a Legislature Near You </vt:lpstr>
      <vt:lpstr>Campaign Spending: By What Ratio did Business Outspend Labor in the 2010 Election Cycle? </vt:lpstr>
      <vt:lpstr>PowerPoint Presentation</vt:lpstr>
      <vt:lpstr>New Jersey Governor Chris Christie on  Public Sector Collective Bargaining </vt:lpstr>
      <vt:lpstr>Public Opinion: Good News and Bad News</vt:lpstr>
      <vt:lpstr>The Steve Buck Problem Letter on EWEB strike</vt:lpstr>
      <vt:lpstr>Harvard Economist Richard Freeman, on Public Hostility Toward Unions</vt:lpstr>
      <vt:lpstr>Telling Our Story: Reframing the Discussion</vt:lpstr>
      <vt:lpstr>The Need to Change Perceptions of Public Employees and the Public Sector  Jeff Crosby, President North Shore Labor Council (MA)</vt:lpstr>
      <vt:lpstr>Re-telling Our Story: Proud to Be OSEA</vt:lpstr>
      <vt:lpstr>Union Leaders, Members, and the 2010 California Governor’s Race</vt:lpstr>
      <vt:lpstr>Work That Matters: Montana Union Members Tell Their Stories</vt:lpstr>
      <vt:lpstr>Images from Wisconsin</vt:lpstr>
      <vt:lpstr>Community Outreach 101</vt:lpstr>
      <vt:lpstr>Bishop Stephen Blaire, chairman of the U.S. Bishops' Committee on Domestic Justice,  on events in Wisconsin</vt:lpstr>
      <vt:lpstr>Reaching Out Beyond the  “Usual Suspects”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bussel</dc:creator>
  <cp:lastModifiedBy>Rosemary Feurer</cp:lastModifiedBy>
  <cp:revision>80</cp:revision>
  <dcterms:created xsi:type="dcterms:W3CDTF">2011-07-11T18:20:55Z</dcterms:created>
  <dcterms:modified xsi:type="dcterms:W3CDTF">2013-10-23T14:33:42Z</dcterms:modified>
</cp:coreProperties>
</file>