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17" r:id="rId3"/>
    <p:sldId id="257" r:id="rId4"/>
    <p:sldId id="258" r:id="rId5"/>
    <p:sldId id="285" r:id="rId6"/>
    <p:sldId id="259" r:id="rId7"/>
    <p:sldId id="283" r:id="rId8"/>
    <p:sldId id="260" r:id="rId9"/>
    <p:sldId id="305" r:id="rId10"/>
    <p:sldId id="320" r:id="rId11"/>
    <p:sldId id="275" r:id="rId12"/>
    <p:sldId id="306" r:id="rId13"/>
    <p:sldId id="304" r:id="rId14"/>
    <p:sldId id="264" r:id="rId15"/>
    <p:sldId id="266" r:id="rId16"/>
    <p:sldId id="288" r:id="rId17"/>
    <p:sldId id="298" r:id="rId18"/>
    <p:sldId id="297" r:id="rId19"/>
    <p:sldId id="312" r:id="rId20"/>
    <p:sldId id="290" r:id="rId21"/>
    <p:sldId id="299" r:id="rId22"/>
    <p:sldId id="295" r:id="rId23"/>
    <p:sldId id="309" r:id="rId24"/>
    <p:sldId id="318" r:id="rId25"/>
    <p:sldId id="311" r:id="rId26"/>
    <p:sldId id="307" r:id="rId27"/>
    <p:sldId id="301" r:id="rId28"/>
    <p:sldId id="319" r:id="rId29"/>
    <p:sldId id="313" r:id="rId30"/>
    <p:sldId id="310" r:id="rId31"/>
    <p:sldId id="286" r:id="rId32"/>
    <p:sldId id="32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96"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D726E3-4D22-48E0-A419-47D8FED88D95}" type="datetimeFigureOut">
              <a:rPr lang="en-US" smtClean="0"/>
              <a:pPr/>
              <a:t>10/23/2013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74662E-E5B1-44FE-B726-A2378A5B781E}" type="slidenum">
              <a:rPr lang="en-US" smtClean="0"/>
              <a:pPr/>
              <a:t>‹#›</a:t>
            </a:fld>
            <a:endParaRPr lang="en-US"/>
          </a:p>
        </p:txBody>
      </p:sp>
    </p:spTree>
    <p:extLst>
      <p:ext uri="{BB962C8B-B14F-4D97-AF65-F5344CB8AC3E}">
        <p14:creationId xmlns:p14="http://schemas.microsoft.com/office/powerpoint/2010/main" val="131702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a:lstStyle/>
          <a:p>
            <a:fld id="{EA39F44F-15FC-438B-B058-1B19BA9B423B}" type="slidenum">
              <a:rPr lang="en-US">
                <a:solidFill>
                  <a:srgbClr val="000000"/>
                </a:solidFill>
              </a:rPr>
              <a:pPr/>
              <a:t>14</a:t>
            </a:fld>
            <a:endParaRPr lang="en-US">
              <a:solidFill>
                <a:srgbClr val="000000"/>
              </a:solidFill>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pPr>
            <a:r>
              <a:rPr lang="en-US" sz="1200" smtClean="0">
                <a:ea typeface="ＭＳ Ｐゴシック" pitchFamily="34" charset="-128"/>
              </a:rPr>
              <a:t>The key to understanding the stagnation of family incomes and wages is the rupture of the crucial relationship between productivity and wage growth.</a:t>
            </a:r>
          </a:p>
          <a:p>
            <a:pPr>
              <a:lnSpc>
                <a:spcPct val="90000"/>
              </a:lnSpc>
            </a:pPr>
            <a:endParaRPr lang="en-US" sz="1200" smtClean="0">
              <a:ea typeface="ＭＳ Ｐゴシック" pitchFamily="34" charset="-128"/>
            </a:endParaRPr>
          </a:p>
          <a:p>
            <a:pPr>
              <a:lnSpc>
                <a:spcPct val="90000"/>
              </a:lnSpc>
            </a:pPr>
            <a:r>
              <a:rPr lang="en-US" sz="1200" b="1" smtClean="0">
                <a:ea typeface="ＭＳ Ｐゴシック" pitchFamily="34" charset="-128"/>
              </a:rPr>
              <a:t>[Click]</a:t>
            </a:r>
            <a:r>
              <a:rPr lang="en-US" sz="1200" smtClean="0">
                <a:ea typeface="ＭＳ Ｐゴシック" pitchFamily="34" charset="-128"/>
              </a:rPr>
              <a:t>  Looking again at the period from 1947 to 1973 we can see that productivity doubled and so did the real value of average wages.</a:t>
            </a:r>
          </a:p>
          <a:p>
            <a:pPr>
              <a:lnSpc>
                <a:spcPct val="90000"/>
              </a:lnSpc>
            </a:pPr>
            <a:endParaRPr lang="en-US" sz="1200" smtClean="0">
              <a:ea typeface="ＭＳ Ｐゴシック" pitchFamily="34" charset="-128"/>
            </a:endParaRPr>
          </a:p>
          <a:p>
            <a:pPr>
              <a:lnSpc>
                <a:spcPct val="90000"/>
              </a:lnSpc>
            </a:pPr>
            <a:r>
              <a:rPr lang="en-US" sz="1200" b="1" smtClean="0">
                <a:ea typeface="ＭＳ Ｐゴシック" pitchFamily="34" charset="-128"/>
              </a:rPr>
              <a:t>[Click] </a:t>
            </a:r>
            <a:r>
              <a:rPr lang="en-US" sz="1200" smtClean="0">
                <a:ea typeface="ＭＳ Ｐゴシック" pitchFamily="34" charset="-128"/>
              </a:rPr>
              <a:t> However, since 1973, although productivity has continued to grow, wages have stagnated.  As a result, average wages today are only 15 percent higher than average wages in 1980, despite a 67 percent increase in productivity.</a:t>
            </a:r>
          </a:p>
          <a:p>
            <a:pPr>
              <a:lnSpc>
                <a:spcPct val="90000"/>
              </a:lnSpc>
            </a:pPr>
            <a:endParaRPr lang="en-US" sz="1200" smtClean="0">
              <a:ea typeface="ＭＳ Ｐゴシック" pitchFamily="34" charset="-128"/>
            </a:endParaRPr>
          </a:p>
          <a:p>
            <a:pPr>
              <a:lnSpc>
                <a:spcPct val="90000"/>
              </a:lnSpc>
            </a:pPr>
            <a:r>
              <a:rPr lang="en-US" sz="1200" smtClean="0">
                <a:ea typeface="ＭＳ Ｐゴシック" pitchFamily="34" charset="-128"/>
              </a:rPr>
              <a:t>The productivity-wage relationship was the foundation of a social contract negotiated between labor and employers after World War II – on the basis of a rough balance of power – that assured that workers would share in the benefits of economic growth.  Today, the imbalance of power has ruptured that relationship and the social contract with America</a:t>
            </a:r>
            <a:r>
              <a:rPr lang="ja-JP" altLang="en-US" sz="1200" smtClean="0">
                <a:ea typeface="ＭＳ Ｐゴシック" pitchFamily="34" charset="-128"/>
              </a:rPr>
              <a:t>’</a:t>
            </a:r>
            <a:r>
              <a:rPr lang="en-US" altLang="ja-JP" sz="1200" smtClean="0">
                <a:ea typeface="ＭＳ Ｐゴシック" pitchFamily="34" charset="-128"/>
              </a:rPr>
              <a:t>s workers is being shredded.</a:t>
            </a:r>
          </a:p>
          <a:p>
            <a:pPr>
              <a:lnSpc>
                <a:spcPct val="90000"/>
              </a:lnSpc>
            </a:pPr>
            <a:endParaRPr lang="en-US" sz="1200" smtClean="0">
              <a:ea typeface="ＭＳ Ｐゴシック" pitchFamily="34" charset="-128"/>
            </a:endParaRPr>
          </a:p>
          <a:p>
            <a:pPr>
              <a:lnSpc>
                <a:spcPct val="90000"/>
              </a:lnSpc>
            </a:pPr>
            <a:r>
              <a:rPr lang="en-US" sz="1200" smtClean="0">
                <a:ea typeface="ＭＳ Ｐゴシック" pitchFamily="34" charset="-128"/>
              </a:rPr>
              <a:t>Working families are not only struggling to make ends meet on stagnant earnings, they are, most of all, concerned about the future of their children.  They are anxious about their ability to retire and fearful of what a serious accident or sickness might mean for their family</a:t>
            </a:r>
            <a:r>
              <a:rPr lang="ja-JP" altLang="en-US" sz="1200" smtClean="0">
                <a:ea typeface="ＭＳ Ｐゴシック" pitchFamily="34" charset="-128"/>
              </a:rPr>
              <a:t>’</a:t>
            </a:r>
            <a:r>
              <a:rPr lang="en-US" altLang="ja-JP" sz="1200" smtClean="0">
                <a:ea typeface="ＭＳ Ｐゴシック" pitchFamily="34" charset="-128"/>
              </a:rPr>
              <a:t>s economic security.  And, they are increasingly angry about the sheer injustice of our country</a:t>
            </a:r>
            <a:r>
              <a:rPr lang="ja-JP" altLang="en-US" sz="1200" smtClean="0">
                <a:ea typeface="ＭＳ Ｐゴシック" pitchFamily="34" charset="-128"/>
              </a:rPr>
              <a:t>’</a:t>
            </a:r>
            <a:r>
              <a:rPr lang="en-US" altLang="ja-JP" sz="1200" smtClean="0">
                <a:ea typeface="ＭＳ Ｐゴシック" pitchFamily="34" charset="-128"/>
              </a:rPr>
              <a:t>s growing inequality.</a:t>
            </a:r>
            <a:endParaRPr lang="en-US" sz="120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DD9583-DC8D-4C26-A136-F3E228A7CE4C}"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3D9B02-C8E0-423C-999F-984FF2B0BB49}"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1A9DD-345C-4A0B-A350-10432B3810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D9B02-C8E0-423C-999F-984FF2B0BB49}"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1A9DD-345C-4A0B-A350-10432B3810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D9B02-C8E0-423C-999F-984FF2B0BB49}"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1A9DD-345C-4A0B-A350-10432B3810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D9B02-C8E0-423C-999F-984FF2B0BB49}"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1A9DD-345C-4A0B-A350-10432B3810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D9B02-C8E0-423C-999F-984FF2B0BB49}"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1A9DD-345C-4A0B-A350-10432B3810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3D9B02-C8E0-423C-999F-984FF2B0BB49}" type="datetimeFigureOut">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1A9DD-345C-4A0B-A350-10432B3810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3D9B02-C8E0-423C-999F-984FF2B0BB49}" type="datetimeFigureOut">
              <a:rPr lang="en-US" smtClean="0"/>
              <a:pPr/>
              <a:t>10/23/2013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A1A9DD-345C-4A0B-A350-10432B3810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3D9B02-C8E0-423C-999F-984FF2B0BB49}" type="datetimeFigureOut">
              <a:rPr lang="en-US" smtClean="0"/>
              <a:pPr/>
              <a:t>10/23/2013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A1A9DD-345C-4A0B-A350-10432B3810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D9B02-C8E0-423C-999F-984FF2B0BB49}" type="datetimeFigureOut">
              <a:rPr lang="en-US" smtClean="0"/>
              <a:pPr/>
              <a:t>10/23/2013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A1A9DD-345C-4A0B-A350-10432B3810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D9B02-C8E0-423C-999F-984FF2B0BB49}" type="datetimeFigureOut">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1A9DD-345C-4A0B-A350-10432B3810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D9B02-C8E0-423C-999F-984FF2B0BB49}" type="datetimeFigureOut">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1A9DD-345C-4A0B-A350-10432B3810D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D9B02-C8E0-423C-999F-984FF2B0BB49}" type="datetimeFigureOut">
              <a:rPr lang="en-US" smtClean="0"/>
              <a:pPr/>
              <a:t>10/23/2013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1A9DD-345C-4A0B-A350-10432B3810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9812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a:t>
            </a:r>
            <a:r>
              <a:rPr lang="en-US" sz="4000" b="1" dirty="0" smtClean="0"/>
              <a:t>Neither New Nor Normal”:</a:t>
            </a:r>
            <a:br>
              <a:rPr lang="en-US" sz="4000" b="1" dirty="0" smtClean="0"/>
            </a:br>
            <a:r>
              <a:rPr lang="en-US" sz="4000" b="1" dirty="0" smtClean="0"/>
              <a:t>The Politics of Economic Injustice and the Roots of Union Renewal</a:t>
            </a:r>
            <a:br>
              <a:rPr lang="en-US" sz="4000" b="1"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371600" y="3429000"/>
            <a:ext cx="6400800" cy="2819400"/>
          </a:xfrm>
        </p:spPr>
        <p:txBody>
          <a:bodyPr>
            <a:noAutofit/>
          </a:bodyPr>
          <a:lstStyle/>
          <a:p>
            <a:r>
              <a:rPr lang="en-US" sz="1800" b="1" dirty="0" smtClean="0">
                <a:solidFill>
                  <a:schemeClr val="tx1"/>
                </a:solidFill>
              </a:rPr>
              <a:t>Oregon Education Association </a:t>
            </a:r>
          </a:p>
          <a:p>
            <a:r>
              <a:rPr lang="en-US" sz="1800" b="1" dirty="0" smtClean="0">
                <a:solidFill>
                  <a:schemeClr val="tx1"/>
                </a:solidFill>
              </a:rPr>
              <a:t>“Powerful Locals First Convocation”</a:t>
            </a:r>
          </a:p>
          <a:p>
            <a:r>
              <a:rPr lang="en-US" sz="1800" b="1" dirty="0" smtClean="0">
                <a:solidFill>
                  <a:schemeClr val="tx1"/>
                </a:solidFill>
              </a:rPr>
              <a:t>Lane Community College</a:t>
            </a:r>
            <a:br>
              <a:rPr lang="en-US" sz="1800" b="1" dirty="0" smtClean="0">
                <a:solidFill>
                  <a:schemeClr val="tx1"/>
                </a:solidFill>
              </a:rPr>
            </a:br>
            <a:r>
              <a:rPr lang="en-US" sz="1800" b="1" dirty="0" smtClean="0">
                <a:solidFill>
                  <a:schemeClr val="tx1"/>
                </a:solidFill>
              </a:rPr>
              <a:t>Eugene, Oregon</a:t>
            </a:r>
          </a:p>
          <a:p>
            <a:r>
              <a:rPr lang="en-US" sz="1800" b="1" dirty="0" smtClean="0">
                <a:solidFill>
                  <a:schemeClr val="tx1"/>
                </a:solidFill>
              </a:rPr>
              <a:t>December 7, 2012</a:t>
            </a:r>
          </a:p>
          <a:p>
            <a:endParaRPr lang="en-US" sz="1800" b="1" dirty="0" smtClean="0">
              <a:solidFill>
                <a:schemeClr val="tx1"/>
              </a:solidFill>
            </a:endParaRPr>
          </a:p>
          <a:p>
            <a:r>
              <a:rPr lang="en-US" sz="1800" b="1" dirty="0" smtClean="0">
                <a:solidFill>
                  <a:schemeClr val="tx1"/>
                </a:solidFill>
              </a:rPr>
              <a:t>Bob  Bussel</a:t>
            </a:r>
            <a:br>
              <a:rPr lang="en-US" sz="1800" b="1" dirty="0" smtClean="0">
                <a:solidFill>
                  <a:schemeClr val="tx1"/>
                </a:solidFill>
              </a:rPr>
            </a:br>
            <a:r>
              <a:rPr lang="en-US" sz="1800" b="1" dirty="0" smtClean="0">
                <a:solidFill>
                  <a:schemeClr val="tx1"/>
                </a:solidFill>
              </a:rPr>
              <a:t>Labor Education and Research Center</a:t>
            </a:r>
            <a:br>
              <a:rPr lang="en-US" sz="1800" b="1" dirty="0" smtClean="0">
                <a:solidFill>
                  <a:schemeClr val="tx1"/>
                </a:solidFill>
              </a:rPr>
            </a:br>
            <a:r>
              <a:rPr lang="en-US" sz="1800" b="1" dirty="0" smtClean="0">
                <a:solidFill>
                  <a:schemeClr val="tx1"/>
                </a:solidFill>
              </a:rPr>
              <a:t>University of Oregon</a:t>
            </a:r>
          </a:p>
          <a:p>
            <a:r>
              <a:rPr lang="en-US" sz="1800" b="1" dirty="0" smtClean="0">
                <a:solidFill>
                  <a:schemeClr val="tx1"/>
                </a:solidFill>
              </a:rPr>
              <a:t>bussel@uoregon.edu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371599"/>
          </a:xfrm>
        </p:spPr>
        <p:txBody>
          <a:bodyPr>
            <a:normAutofit/>
          </a:bodyPr>
          <a:lstStyle/>
          <a:p>
            <a:r>
              <a:rPr lang="en-US" sz="3600" b="1" dirty="0" smtClean="0"/>
              <a:t>A Tale of Three Percentages:</a:t>
            </a:r>
            <a:br>
              <a:rPr lang="en-US" sz="3600" b="1" dirty="0" smtClean="0"/>
            </a:br>
            <a:r>
              <a:rPr lang="en-US" sz="3600" b="1" dirty="0" smtClean="0"/>
              <a:t>What Do These Figures Refer to?</a:t>
            </a:r>
            <a:endParaRPr lang="en-US" sz="3600" b="1" dirty="0"/>
          </a:p>
        </p:txBody>
      </p:sp>
      <p:sp>
        <p:nvSpPr>
          <p:cNvPr id="3" name="Subtitle 2"/>
          <p:cNvSpPr>
            <a:spLocks noGrp="1"/>
          </p:cNvSpPr>
          <p:nvPr>
            <p:ph type="subTitle" idx="1"/>
          </p:nvPr>
        </p:nvSpPr>
        <p:spPr>
          <a:xfrm>
            <a:off x="1066800" y="2209800"/>
            <a:ext cx="2514600" cy="3048000"/>
          </a:xfrm>
        </p:spPr>
        <p:txBody>
          <a:bodyPr/>
          <a:lstStyle/>
          <a:p>
            <a:pPr lvl="1" algn="l">
              <a:buFont typeface="Arial" pitchFamily="34" charset="0"/>
              <a:buChar char="•"/>
            </a:pPr>
            <a:r>
              <a:rPr lang="en-US" b="1" dirty="0" smtClean="0">
                <a:solidFill>
                  <a:schemeClr val="tx1"/>
                </a:solidFill>
              </a:rPr>
              <a:t>6.9%</a:t>
            </a:r>
          </a:p>
          <a:p>
            <a:pPr lvl="1" algn="l">
              <a:buFont typeface="Arial" pitchFamily="34" charset="0"/>
              <a:buChar char="•"/>
            </a:pPr>
            <a:endParaRPr lang="en-US" b="1" dirty="0">
              <a:solidFill>
                <a:schemeClr val="tx1"/>
              </a:solidFill>
            </a:endParaRPr>
          </a:p>
          <a:p>
            <a:pPr lvl="1" algn="l">
              <a:buFont typeface="Arial" pitchFamily="34" charset="0"/>
              <a:buChar char="•"/>
            </a:pPr>
            <a:r>
              <a:rPr lang="en-US" b="1" dirty="0" smtClean="0">
                <a:solidFill>
                  <a:schemeClr val="tx1"/>
                </a:solidFill>
              </a:rPr>
              <a:t>37%</a:t>
            </a:r>
          </a:p>
          <a:p>
            <a:pPr algn="l"/>
            <a:endParaRPr lang="en-US" b="1" dirty="0" smtClean="0">
              <a:solidFill>
                <a:schemeClr val="tx1"/>
              </a:solidFill>
            </a:endParaRPr>
          </a:p>
          <a:p>
            <a:pPr lvl="1" algn="l">
              <a:buFont typeface="Arial" pitchFamily="34" charset="0"/>
              <a:buChar char="•"/>
            </a:pPr>
            <a:r>
              <a:rPr lang="en-US" b="1" dirty="0" smtClean="0">
                <a:solidFill>
                  <a:schemeClr val="tx1"/>
                </a:solidFill>
              </a:rPr>
              <a:t>11.8%</a:t>
            </a:r>
          </a:p>
          <a:p>
            <a:pPr algn="l"/>
            <a:endParaRPr lang="en-US" dirty="0"/>
          </a:p>
        </p:txBody>
      </p:sp>
      <p:sp>
        <p:nvSpPr>
          <p:cNvPr id="4" name="TextBox 3"/>
          <p:cNvSpPr txBox="1"/>
          <p:nvPr/>
        </p:nvSpPr>
        <p:spPr>
          <a:xfrm>
            <a:off x="3733800" y="2133600"/>
            <a:ext cx="2766728" cy="2749470"/>
          </a:xfrm>
          <a:prstGeom prst="rect">
            <a:avLst/>
          </a:prstGeom>
          <a:noFill/>
        </p:spPr>
        <p:txBody>
          <a:bodyPr wrap="none" rtlCol="0">
            <a:spAutoFit/>
          </a:bodyPr>
          <a:lstStyle/>
          <a:p>
            <a:pPr>
              <a:lnSpc>
                <a:spcPct val="120000"/>
              </a:lnSpc>
            </a:pPr>
            <a:r>
              <a:rPr lang="en-US" sz="2800" b="1" dirty="0" smtClean="0"/>
              <a:t>Private Sector</a:t>
            </a:r>
          </a:p>
          <a:p>
            <a:pPr>
              <a:lnSpc>
                <a:spcPct val="140000"/>
              </a:lnSpc>
            </a:pPr>
            <a:endParaRPr lang="en-US" sz="2800" b="1" dirty="0"/>
          </a:p>
          <a:p>
            <a:r>
              <a:rPr lang="en-US" sz="2800" b="1" dirty="0" smtClean="0"/>
              <a:t>Public Sector</a:t>
            </a:r>
          </a:p>
          <a:p>
            <a:pPr>
              <a:lnSpc>
                <a:spcPct val="90000"/>
              </a:lnSpc>
            </a:pPr>
            <a:endParaRPr lang="en-US" sz="2800" b="1" dirty="0" smtClean="0"/>
          </a:p>
          <a:p>
            <a:pPr>
              <a:lnSpc>
                <a:spcPct val="90000"/>
              </a:lnSpc>
            </a:pPr>
            <a:endParaRPr lang="en-US" sz="2800" b="1" dirty="0"/>
          </a:p>
          <a:p>
            <a:pPr>
              <a:lnSpc>
                <a:spcPct val="60000"/>
              </a:lnSpc>
            </a:pPr>
            <a:r>
              <a:rPr lang="en-US" sz="2800" b="1" dirty="0" smtClean="0"/>
              <a:t>Total Labor Force</a:t>
            </a:r>
            <a:endParaRPr lang="en-US" sz="2800" b="1" dirty="0"/>
          </a:p>
        </p:txBody>
      </p:sp>
      <p:sp>
        <p:nvSpPr>
          <p:cNvPr id="5" name="TextBox 4"/>
          <p:cNvSpPr txBox="1"/>
          <p:nvPr/>
        </p:nvSpPr>
        <p:spPr>
          <a:xfrm>
            <a:off x="381000" y="5867400"/>
            <a:ext cx="5791200" cy="646331"/>
          </a:xfrm>
          <a:prstGeom prst="rect">
            <a:avLst/>
          </a:prstGeom>
          <a:noFill/>
        </p:spPr>
        <p:txBody>
          <a:bodyPr wrap="square" rtlCol="0">
            <a:spAutoFit/>
          </a:bodyPr>
          <a:lstStyle/>
          <a:p>
            <a:r>
              <a:rPr lang="en-US" b="1" dirty="0"/>
              <a:t>Percentages of </a:t>
            </a:r>
            <a:r>
              <a:rPr lang="en-US" b="1" dirty="0" smtClean="0"/>
              <a:t>Workers Who </a:t>
            </a:r>
            <a:r>
              <a:rPr lang="en-US" b="1" dirty="0"/>
              <a:t>Are Union Members (2011</a:t>
            </a:r>
            <a:r>
              <a:rPr lang="en-US" b="1" dirty="0" smtClean="0"/>
              <a:t>)</a:t>
            </a:r>
          </a:p>
          <a:p>
            <a:r>
              <a:rPr lang="en-US" b="1" dirty="0" smtClean="0"/>
              <a:t>Source</a:t>
            </a:r>
            <a:r>
              <a:rPr lang="en-US" b="1" dirty="0"/>
              <a:t>:  Bureau of Labor Statistics</a:t>
            </a:r>
          </a:p>
        </p:txBody>
      </p:sp>
      <p:pic>
        <p:nvPicPr>
          <p:cNvPr id="6" name="Picture 2"/>
          <p:cNvPicPr>
            <a:picLocks noChangeAspect="1" noChangeArrowheads="1"/>
          </p:cNvPicPr>
          <p:nvPr/>
        </p:nvPicPr>
        <p:blipFill>
          <a:blip r:embed="rId2" cstate="print"/>
          <a:srcRect/>
          <a:stretch>
            <a:fillRect/>
          </a:stretch>
        </p:blipFill>
        <p:spPr bwMode="auto">
          <a:xfrm>
            <a:off x="6858000" y="4724400"/>
            <a:ext cx="2078354" cy="1944658"/>
          </a:xfrm>
          <a:prstGeom prst="rect">
            <a:avLst/>
          </a:prstGeom>
          <a:noFill/>
          <a:ln w="9525">
            <a:noFill/>
            <a:miter lim="800000"/>
            <a:headEnd/>
            <a:tailEnd/>
          </a:ln>
        </p:spPr>
      </p:pic>
    </p:spTree>
    <p:extLst>
      <p:ext uri="{BB962C8B-B14F-4D97-AF65-F5344CB8AC3E}">
        <p14:creationId xmlns:p14="http://schemas.microsoft.com/office/powerpoint/2010/main" val="86067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100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normAutofit fontScale="90000"/>
          </a:bodyPr>
          <a:lstStyle/>
          <a:p>
            <a:r>
              <a:rPr lang="en-US" b="1" dirty="0" smtClean="0"/>
              <a:t>Cats and Pizza:</a:t>
            </a:r>
            <a:br>
              <a:rPr lang="en-US" b="1" dirty="0" smtClean="0"/>
            </a:br>
            <a:r>
              <a:rPr lang="en-US" b="1" dirty="0" smtClean="0"/>
              <a:t>The Distribution of Wealth in America</a:t>
            </a:r>
            <a:endParaRPr lang="en-US" b="1" dirty="0"/>
          </a:p>
        </p:txBody>
      </p:sp>
      <p:pic>
        <p:nvPicPr>
          <p:cNvPr id="3074" name="Picture 2"/>
          <p:cNvPicPr>
            <a:picLocks noChangeAspect="1" noChangeArrowheads="1"/>
          </p:cNvPicPr>
          <p:nvPr/>
        </p:nvPicPr>
        <p:blipFill>
          <a:blip r:embed="rId2" cstate="print"/>
          <a:srcRect/>
          <a:stretch>
            <a:fillRect/>
          </a:stretch>
        </p:blipFill>
        <p:spPr bwMode="auto">
          <a:xfrm>
            <a:off x="1752600" y="2317750"/>
            <a:ext cx="5562600" cy="394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761999"/>
          </a:xfrm>
        </p:spPr>
        <p:txBody>
          <a:bodyPr>
            <a:normAutofit fontScale="90000"/>
          </a:bodyPr>
          <a:lstStyle/>
          <a:p>
            <a:r>
              <a:rPr lang="en-US" b="1" dirty="0" smtClean="0"/>
              <a:t>A “Human Census”</a:t>
            </a:r>
            <a:endParaRPr lang="en-US" b="1" dirty="0"/>
          </a:p>
        </p:txBody>
      </p:sp>
      <p:sp>
        <p:nvSpPr>
          <p:cNvPr id="3" name="Subtitle 2"/>
          <p:cNvSpPr>
            <a:spLocks noGrp="1"/>
          </p:cNvSpPr>
          <p:nvPr>
            <p:ph type="subTitle" idx="1"/>
          </p:nvPr>
        </p:nvSpPr>
        <p:spPr>
          <a:xfrm>
            <a:off x="990600" y="1905000"/>
            <a:ext cx="7239000" cy="4191000"/>
          </a:xfrm>
        </p:spPr>
        <p:txBody>
          <a:bodyPr>
            <a:normAutofit fontScale="55000" lnSpcReduction="20000"/>
          </a:bodyPr>
          <a:lstStyle/>
          <a:p>
            <a:pPr algn="l"/>
            <a:r>
              <a:rPr lang="en-US" sz="5100" b="1" dirty="0" smtClean="0">
                <a:solidFill>
                  <a:schemeClr val="tx1"/>
                </a:solidFill>
              </a:rPr>
              <a:t>Please stand up if you know:</a:t>
            </a:r>
          </a:p>
          <a:p>
            <a:pPr algn="l"/>
            <a:endParaRPr lang="en-US" sz="5100" b="1" dirty="0" smtClean="0">
              <a:solidFill>
                <a:schemeClr val="tx1"/>
              </a:solidFill>
            </a:endParaRPr>
          </a:p>
          <a:p>
            <a:pPr algn="l"/>
            <a:endParaRPr lang="en-US" b="1" dirty="0" smtClean="0">
              <a:solidFill>
                <a:schemeClr val="tx1"/>
              </a:solidFill>
            </a:endParaRPr>
          </a:p>
          <a:p>
            <a:pPr algn="l">
              <a:buFont typeface="Arial" pitchFamily="34" charset="0"/>
              <a:buChar char="•"/>
            </a:pPr>
            <a:r>
              <a:rPr lang="en-US" sz="3800" b="1" dirty="0" smtClean="0">
                <a:solidFill>
                  <a:schemeClr val="tx1"/>
                </a:solidFill>
              </a:rPr>
              <a:t>Someone who has lost a job</a:t>
            </a:r>
          </a:p>
          <a:p>
            <a:pPr algn="l">
              <a:buFont typeface="Arial" pitchFamily="34" charset="0"/>
              <a:buChar char="•"/>
            </a:pPr>
            <a:endParaRPr lang="en-US" sz="3800" b="1" dirty="0" smtClean="0">
              <a:solidFill>
                <a:schemeClr val="tx1"/>
              </a:solidFill>
            </a:endParaRPr>
          </a:p>
          <a:p>
            <a:pPr algn="l">
              <a:buFont typeface="Arial" pitchFamily="34" charset="0"/>
              <a:buChar char="•"/>
            </a:pPr>
            <a:r>
              <a:rPr lang="en-US" sz="3800" b="1" dirty="0" smtClean="0">
                <a:solidFill>
                  <a:schemeClr val="tx1"/>
                </a:solidFill>
              </a:rPr>
              <a:t>Someone who has lost their home or is facing foreclosure</a:t>
            </a:r>
          </a:p>
          <a:p>
            <a:pPr algn="l">
              <a:buFont typeface="Arial" pitchFamily="34" charset="0"/>
              <a:buChar char="•"/>
            </a:pPr>
            <a:endParaRPr lang="en-US" sz="3800" b="1" dirty="0" smtClean="0">
              <a:solidFill>
                <a:schemeClr val="tx1"/>
              </a:solidFill>
            </a:endParaRPr>
          </a:p>
          <a:p>
            <a:pPr algn="l">
              <a:buFont typeface="Arial" pitchFamily="34" charset="0"/>
              <a:buChar char="•"/>
            </a:pPr>
            <a:r>
              <a:rPr lang="en-US" sz="3800" b="1" dirty="0" smtClean="0">
                <a:solidFill>
                  <a:schemeClr val="tx1"/>
                </a:solidFill>
              </a:rPr>
              <a:t>Someone who took a pay or benefit cut</a:t>
            </a:r>
          </a:p>
          <a:p>
            <a:pPr algn="l">
              <a:buFont typeface="Arial" pitchFamily="34" charset="0"/>
              <a:buChar char="•"/>
            </a:pPr>
            <a:endParaRPr lang="en-US" sz="3800" b="1" dirty="0" smtClean="0">
              <a:solidFill>
                <a:schemeClr val="tx1"/>
              </a:solidFill>
            </a:endParaRPr>
          </a:p>
          <a:p>
            <a:pPr algn="l">
              <a:buFont typeface="Arial" pitchFamily="34" charset="0"/>
              <a:buChar char="•"/>
            </a:pPr>
            <a:r>
              <a:rPr lang="en-US" sz="3800" b="1" dirty="0" smtClean="0">
                <a:solidFill>
                  <a:schemeClr val="tx1"/>
                </a:solidFill>
              </a:rPr>
              <a:t>Someone who suffered losses in their savings or pension</a:t>
            </a:r>
            <a:endParaRPr lang="en-US" sz="3800" b="1"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Manufacturing Compensation of Selected Countries, 2010</a:t>
            </a:r>
            <a:br>
              <a:rPr lang="en-US" b="1" dirty="0" smtClean="0"/>
            </a:br>
            <a:r>
              <a:rPr lang="en-US" sz="1400" b="1" i="1" dirty="0" smtClean="0"/>
              <a:t>US Bureau of Labor Statistics</a:t>
            </a:r>
            <a:endParaRPr lang="en-US" b="1" i="1" dirty="0"/>
          </a:p>
        </p:txBody>
      </p:sp>
      <p:pic>
        <p:nvPicPr>
          <p:cNvPr id="2050" name="Picture 2"/>
          <p:cNvPicPr>
            <a:picLocks noChangeAspect="1" noChangeArrowheads="1"/>
          </p:cNvPicPr>
          <p:nvPr/>
        </p:nvPicPr>
        <p:blipFill>
          <a:blip r:embed="rId2" cstate="print"/>
          <a:srcRect/>
          <a:stretch>
            <a:fillRect/>
          </a:stretch>
        </p:blipFill>
        <p:spPr bwMode="auto">
          <a:xfrm>
            <a:off x="1295400" y="1879394"/>
            <a:ext cx="6705600" cy="48377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productivity"/>
          <p:cNvPicPr>
            <a:picLocks noChangeAspect="1" noChangeArrowheads="1"/>
          </p:cNvPicPr>
          <p:nvPr/>
        </p:nvPicPr>
        <p:blipFill>
          <a:blip r:embed="rId3" cstate="print"/>
          <a:srcRect/>
          <a:stretch>
            <a:fillRect/>
          </a:stretch>
        </p:blipFill>
        <p:spPr bwMode="auto">
          <a:xfrm>
            <a:off x="0" y="1638300"/>
            <a:ext cx="9144000" cy="5219700"/>
          </a:xfrm>
          <a:prstGeom prst="rect">
            <a:avLst/>
          </a:prstGeom>
          <a:noFill/>
          <a:ln w="9525">
            <a:solidFill>
              <a:schemeClr val="tx1"/>
            </a:solidFill>
            <a:miter lim="800000"/>
            <a:headEnd/>
            <a:tailEnd/>
          </a:ln>
        </p:spPr>
      </p:pic>
      <p:sp>
        <p:nvSpPr>
          <p:cNvPr id="889859" name="Rectangle 3"/>
          <p:cNvSpPr>
            <a:spLocks noGrp="1" noChangeArrowheads="1"/>
          </p:cNvSpPr>
          <p:nvPr>
            <p:ph type="title"/>
          </p:nvPr>
        </p:nvSpPr>
        <p:spPr>
          <a:xfrm>
            <a:off x="0" y="168275"/>
            <a:ext cx="9067800" cy="1279525"/>
          </a:xfrm>
        </p:spPr>
        <p:txBody>
          <a:bodyPr>
            <a:normAutofit fontScale="90000"/>
          </a:bodyPr>
          <a:lstStyle/>
          <a:p>
            <a:pPr eaLnBrk="1" hangingPunct="1">
              <a:defRPr/>
            </a:pPr>
            <a:r>
              <a:rPr lang="en-US" dirty="0" smtClean="0">
                <a:solidFill>
                  <a:srgbClr val="00421E"/>
                </a:solidFill>
                <a:effectLst>
                  <a:outerShdw blurRad="38100" dist="38100" dir="2700000" algn="tl">
                    <a:srgbClr val="000000"/>
                  </a:outerShdw>
                </a:effectLst>
                <a:ea typeface="+mj-ea"/>
              </a:rPr>
              <a:t>We Make It – They Take It</a:t>
            </a:r>
            <a:br>
              <a:rPr lang="en-US" dirty="0" smtClean="0">
                <a:solidFill>
                  <a:srgbClr val="00421E"/>
                </a:solidFill>
                <a:effectLst>
                  <a:outerShdw blurRad="38100" dist="38100" dir="2700000" algn="tl">
                    <a:srgbClr val="000000"/>
                  </a:outerShdw>
                </a:effectLst>
                <a:ea typeface="+mj-ea"/>
              </a:rPr>
            </a:br>
            <a:r>
              <a:rPr lang="en-US" sz="4000" dirty="0" smtClean="0">
                <a:solidFill>
                  <a:srgbClr val="00421E"/>
                </a:solidFill>
                <a:effectLst>
                  <a:outerShdw blurRad="38100" dist="38100" dir="2700000" algn="tl">
                    <a:srgbClr val="000000"/>
                  </a:outerShdw>
                </a:effectLst>
                <a:ea typeface="+mj-ea"/>
              </a:rPr>
              <a:t> </a:t>
            </a:r>
            <a:r>
              <a:rPr lang="en-US" sz="2800" dirty="0" smtClean="0">
                <a:solidFill>
                  <a:srgbClr val="00421E"/>
                </a:solidFill>
                <a:effectLst>
                  <a:outerShdw blurRad="38100" dist="38100" dir="2700000" algn="tl">
                    <a:srgbClr val="000000"/>
                  </a:outerShdw>
                </a:effectLst>
                <a:ea typeface="+mj-ea"/>
              </a:rPr>
              <a:t>Productivity vs. Wage Growth</a:t>
            </a:r>
            <a:r>
              <a:rPr lang="en-US" sz="4000" dirty="0" smtClean="0">
                <a:solidFill>
                  <a:srgbClr val="00421E"/>
                </a:solidFill>
                <a:effectLst>
                  <a:outerShdw blurRad="38100" dist="38100" dir="2700000" algn="tl">
                    <a:srgbClr val="000000"/>
                  </a:outerShdw>
                </a:effectLst>
                <a:ea typeface="+mj-ea"/>
              </a:rPr>
              <a:t> </a:t>
            </a:r>
          </a:p>
        </p:txBody>
      </p:sp>
      <p:sp>
        <p:nvSpPr>
          <p:cNvPr id="28676" name="Rectangle 4"/>
          <p:cNvSpPr>
            <a:spLocks noChangeArrowheads="1"/>
          </p:cNvSpPr>
          <p:nvPr/>
        </p:nvSpPr>
        <p:spPr bwMode="auto">
          <a:xfrm>
            <a:off x="0" y="304800"/>
            <a:ext cx="9144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90000"/>
              </a:lnSpc>
              <a:defRPr/>
            </a:pPr>
            <a:endParaRPr lang="en-US" sz="3600">
              <a:solidFill>
                <a:srgbClr val="FBDF53"/>
              </a:solidFill>
              <a:latin typeface="Arial" charset="0"/>
              <a:ea typeface="ＭＳ Ｐゴシック" charset="0"/>
              <a:cs typeface="Arial" charset="0"/>
            </a:endParaRPr>
          </a:p>
        </p:txBody>
      </p:sp>
      <p:sp>
        <p:nvSpPr>
          <p:cNvPr id="53252" name="Line 5"/>
          <p:cNvSpPr>
            <a:spLocks noChangeShapeType="1"/>
          </p:cNvSpPr>
          <p:nvPr/>
        </p:nvSpPr>
        <p:spPr bwMode="auto">
          <a:xfrm>
            <a:off x="1874838" y="2438400"/>
            <a:ext cx="1587" cy="3154363"/>
          </a:xfrm>
          <a:prstGeom prst="line">
            <a:avLst/>
          </a:prstGeom>
          <a:noFill/>
          <a:ln w="50800">
            <a:solidFill>
              <a:schemeClr val="tx2"/>
            </a:solidFill>
            <a:round/>
            <a:headEnd/>
            <a:tailEnd/>
          </a:ln>
        </p:spPr>
        <p:txBody>
          <a:bodyPr/>
          <a:lstStyle/>
          <a:p>
            <a:endParaRPr lang="en-US"/>
          </a:p>
        </p:txBody>
      </p:sp>
      <p:sp>
        <p:nvSpPr>
          <p:cNvPr id="53253" name="Line 6"/>
          <p:cNvSpPr>
            <a:spLocks noChangeShapeType="1"/>
          </p:cNvSpPr>
          <p:nvPr/>
        </p:nvSpPr>
        <p:spPr bwMode="auto">
          <a:xfrm>
            <a:off x="1752600" y="5562600"/>
            <a:ext cx="122238" cy="3175"/>
          </a:xfrm>
          <a:prstGeom prst="line">
            <a:avLst/>
          </a:prstGeom>
          <a:noFill/>
          <a:ln w="57150">
            <a:solidFill>
              <a:schemeClr val="tx2"/>
            </a:solidFill>
            <a:round/>
            <a:headEnd/>
            <a:tailEnd/>
          </a:ln>
        </p:spPr>
        <p:txBody>
          <a:bodyPr/>
          <a:lstStyle/>
          <a:p>
            <a:endParaRPr lang="en-US"/>
          </a:p>
        </p:txBody>
      </p:sp>
      <p:sp>
        <p:nvSpPr>
          <p:cNvPr id="53254" name="Line 7"/>
          <p:cNvSpPr>
            <a:spLocks noChangeShapeType="1"/>
          </p:cNvSpPr>
          <p:nvPr/>
        </p:nvSpPr>
        <p:spPr bwMode="auto">
          <a:xfrm>
            <a:off x="1752600" y="4597400"/>
            <a:ext cx="122238" cy="4763"/>
          </a:xfrm>
          <a:prstGeom prst="line">
            <a:avLst/>
          </a:prstGeom>
          <a:noFill/>
          <a:ln w="57150">
            <a:solidFill>
              <a:schemeClr val="tx2"/>
            </a:solidFill>
            <a:round/>
            <a:headEnd/>
            <a:tailEnd/>
          </a:ln>
        </p:spPr>
        <p:txBody>
          <a:bodyPr/>
          <a:lstStyle/>
          <a:p>
            <a:endParaRPr lang="en-US"/>
          </a:p>
        </p:txBody>
      </p:sp>
      <p:sp>
        <p:nvSpPr>
          <p:cNvPr id="53255" name="Line 8"/>
          <p:cNvSpPr>
            <a:spLocks noChangeShapeType="1"/>
          </p:cNvSpPr>
          <p:nvPr/>
        </p:nvSpPr>
        <p:spPr bwMode="auto">
          <a:xfrm>
            <a:off x="1752600" y="2590800"/>
            <a:ext cx="122238" cy="6350"/>
          </a:xfrm>
          <a:prstGeom prst="line">
            <a:avLst/>
          </a:prstGeom>
          <a:noFill/>
          <a:ln w="57150">
            <a:solidFill>
              <a:schemeClr val="tx2"/>
            </a:solidFill>
            <a:round/>
            <a:headEnd/>
            <a:tailEnd/>
          </a:ln>
        </p:spPr>
        <p:txBody>
          <a:bodyPr/>
          <a:lstStyle/>
          <a:p>
            <a:endParaRPr lang="en-US"/>
          </a:p>
        </p:txBody>
      </p:sp>
      <p:sp>
        <p:nvSpPr>
          <p:cNvPr id="53256" name="Line 9"/>
          <p:cNvSpPr>
            <a:spLocks noChangeShapeType="1"/>
          </p:cNvSpPr>
          <p:nvPr/>
        </p:nvSpPr>
        <p:spPr bwMode="auto">
          <a:xfrm>
            <a:off x="1874838" y="5562600"/>
            <a:ext cx="6580187" cy="1588"/>
          </a:xfrm>
          <a:prstGeom prst="line">
            <a:avLst/>
          </a:prstGeom>
          <a:noFill/>
          <a:ln w="50800">
            <a:solidFill>
              <a:schemeClr val="tx2"/>
            </a:solidFill>
            <a:round/>
            <a:headEnd/>
            <a:tailEnd/>
          </a:ln>
        </p:spPr>
        <p:txBody>
          <a:bodyPr/>
          <a:lstStyle/>
          <a:p>
            <a:endParaRPr lang="en-US"/>
          </a:p>
        </p:txBody>
      </p:sp>
      <p:sp>
        <p:nvSpPr>
          <p:cNvPr id="53257" name="Line 10"/>
          <p:cNvSpPr>
            <a:spLocks noChangeShapeType="1"/>
          </p:cNvSpPr>
          <p:nvPr/>
        </p:nvSpPr>
        <p:spPr bwMode="auto">
          <a:xfrm flipV="1">
            <a:off x="1874838" y="5597525"/>
            <a:ext cx="1587" cy="55563"/>
          </a:xfrm>
          <a:prstGeom prst="line">
            <a:avLst/>
          </a:prstGeom>
          <a:noFill/>
          <a:ln w="38100">
            <a:solidFill>
              <a:schemeClr val="tx2"/>
            </a:solidFill>
            <a:round/>
            <a:headEnd/>
            <a:tailEnd/>
          </a:ln>
        </p:spPr>
        <p:txBody>
          <a:bodyPr/>
          <a:lstStyle/>
          <a:p>
            <a:endParaRPr lang="en-US"/>
          </a:p>
        </p:txBody>
      </p:sp>
      <p:sp>
        <p:nvSpPr>
          <p:cNvPr id="53258" name="Line 11"/>
          <p:cNvSpPr>
            <a:spLocks noChangeShapeType="1"/>
          </p:cNvSpPr>
          <p:nvPr/>
        </p:nvSpPr>
        <p:spPr bwMode="auto">
          <a:xfrm flipV="1">
            <a:off x="1987550" y="5597525"/>
            <a:ext cx="1588" cy="55563"/>
          </a:xfrm>
          <a:prstGeom prst="line">
            <a:avLst/>
          </a:prstGeom>
          <a:noFill/>
          <a:ln w="38100">
            <a:solidFill>
              <a:schemeClr val="tx2"/>
            </a:solidFill>
            <a:round/>
            <a:headEnd/>
            <a:tailEnd/>
          </a:ln>
        </p:spPr>
        <p:txBody>
          <a:bodyPr/>
          <a:lstStyle/>
          <a:p>
            <a:endParaRPr lang="en-US"/>
          </a:p>
        </p:txBody>
      </p:sp>
      <p:sp>
        <p:nvSpPr>
          <p:cNvPr id="53259" name="Line 12"/>
          <p:cNvSpPr>
            <a:spLocks noChangeShapeType="1"/>
          </p:cNvSpPr>
          <p:nvPr/>
        </p:nvSpPr>
        <p:spPr bwMode="auto">
          <a:xfrm flipV="1">
            <a:off x="2092325" y="5597525"/>
            <a:ext cx="1588" cy="55563"/>
          </a:xfrm>
          <a:prstGeom prst="line">
            <a:avLst/>
          </a:prstGeom>
          <a:noFill/>
          <a:ln w="38100">
            <a:solidFill>
              <a:schemeClr val="tx2"/>
            </a:solidFill>
            <a:round/>
            <a:headEnd/>
            <a:tailEnd/>
          </a:ln>
        </p:spPr>
        <p:txBody>
          <a:bodyPr/>
          <a:lstStyle/>
          <a:p>
            <a:endParaRPr lang="en-US"/>
          </a:p>
        </p:txBody>
      </p:sp>
      <p:sp>
        <p:nvSpPr>
          <p:cNvPr id="53260" name="Line 13"/>
          <p:cNvSpPr>
            <a:spLocks noChangeShapeType="1"/>
          </p:cNvSpPr>
          <p:nvPr/>
        </p:nvSpPr>
        <p:spPr bwMode="auto">
          <a:xfrm flipV="1">
            <a:off x="2206625" y="5597525"/>
            <a:ext cx="1588" cy="55563"/>
          </a:xfrm>
          <a:prstGeom prst="line">
            <a:avLst/>
          </a:prstGeom>
          <a:noFill/>
          <a:ln w="38100">
            <a:solidFill>
              <a:schemeClr val="tx2"/>
            </a:solidFill>
            <a:round/>
            <a:headEnd/>
            <a:tailEnd/>
          </a:ln>
        </p:spPr>
        <p:txBody>
          <a:bodyPr/>
          <a:lstStyle/>
          <a:p>
            <a:endParaRPr lang="en-US"/>
          </a:p>
        </p:txBody>
      </p:sp>
      <p:sp>
        <p:nvSpPr>
          <p:cNvPr id="53261" name="Line 14"/>
          <p:cNvSpPr>
            <a:spLocks noChangeShapeType="1"/>
          </p:cNvSpPr>
          <p:nvPr/>
        </p:nvSpPr>
        <p:spPr bwMode="auto">
          <a:xfrm flipV="1">
            <a:off x="2320925" y="5597525"/>
            <a:ext cx="1588" cy="55563"/>
          </a:xfrm>
          <a:prstGeom prst="line">
            <a:avLst/>
          </a:prstGeom>
          <a:noFill/>
          <a:ln w="38100">
            <a:solidFill>
              <a:schemeClr val="tx2"/>
            </a:solidFill>
            <a:round/>
            <a:headEnd/>
            <a:tailEnd/>
          </a:ln>
        </p:spPr>
        <p:txBody>
          <a:bodyPr/>
          <a:lstStyle/>
          <a:p>
            <a:endParaRPr lang="en-US"/>
          </a:p>
        </p:txBody>
      </p:sp>
      <p:sp>
        <p:nvSpPr>
          <p:cNvPr id="53262" name="Line 15"/>
          <p:cNvSpPr>
            <a:spLocks noChangeShapeType="1"/>
          </p:cNvSpPr>
          <p:nvPr/>
        </p:nvSpPr>
        <p:spPr bwMode="auto">
          <a:xfrm flipV="1">
            <a:off x="2435225" y="5597525"/>
            <a:ext cx="1588" cy="55563"/>
          </a:xfrm>
          <a:prstGeom prst="line">
            <a:avLst/>
          </a:prstGeom>
          <a:noFill/>
          <a:ln w="38100">
            <a:solidFill>
              <a:schemeClr val="tx2"/>
            </a:solidFill>
            <a:round/>
            <a:headEnd/>
            <a:tailEnd/>
          </a:ln>
        </p:spPr>
        <p:txBody>
          <a:bodyPr/>
          <a:lstStyle/>
          <a:p>
            <a:endParaRPr lang="en-US"/>
          </a:p>
        </p:txBody>
      </p:sp>
      <p:sp>
        <p:nvSpPr>
          <p:cNvPr id="53263" name="Line 16"/>
          <p:cNvSpPr>
            <a:spLocks noChangeShapeType="1"/>
          </p:cNvSpPr>
          <p:nvPr/>
        </p:nvSpPr>
        <p:spPr bwMode="auto">
          <a:xfrm flipV="1">
            <a:off x="2538413" y="5597525"/>
            <a:ext cx="1587" cy="55563"/>
          </a:xfrm>
          <a:prstGeom prst="line">
            <a:avLst/>
          </a:prstGeom>
          <a:noFill/>
          <a:ln w="38100">
            <a:solidFill>
              <a:schemeClr val="tx2"/>
            </a:solidFill>
            <a:round/>
            <a:headEnd/>
            <a:tailEnd/>
          </a:ln>
        </p:spPr>
        <p:txBody>
          <a:bodyPr/>
          <a:lstStyle/>
          <a:p>
            <a:endParaRPr lang="en-US"/>
          </a:p>
        </p:txBody>
      </p:sp>
      <p:sp>
        <p:nvSpPr>
          <p:cNvPr id="53264" name="Line 17"/>
          <p:cNvSpPr>
            <a:spLocks noChangeShapeType="1"/>
          </p:cNvSpPr>
          <p:nvPr/>
        </p:nvSpPr>
        <p:spPr bwMode="auto">
          <a:xfrm flipV="1">
            <a:off x="2652713" y="5597525"/>
            <a:ext cx="1587" cy="55563"/>
          </a:xfrm>
          <a:prstGeom prst="line">
            <a:avLst/>
          </a:prstGeom>
          <a:noFill/>
          <a:ln w="38100">
            <a:solidFill>
              <a:schemeClr val="tx2"/>
            </a:solidFill>
            <a:round/>
            <a:headEnd/>
            <a:tailEnd/>
          </a:ln>
        </p:spPr>
        <p:txBody>
          <a:bodyPr/>
          <a:lstStyle/>
          <a:p>
            <a:endParaRPr lang="en-US"/>
          </a:p>
        </p:txBody>
      </p:sp>
      <p:sp>
        <p:nvSpPr>
          <p:cNvPr id="53265" name="Line 18"/>
          <p:cNvSpPr>
            <a:spLocks noChangeShapeType="1"/>
          </p:cNvSpPr>
          <p:nvPr/>
        </p:nvSpPr>
        <p:spPr bwMode="auto">
          <a:xfrm flipV="1">
            <a:off x="2767013" y="5597525"/>
            <a:ext cx="1587" cy="55563"/>
          </a:xfrm>
          <a:prstGeom prst="line">
            <a:avLst/>
          </a:prstGeom>
          <a:noFill/>
          <a:ln w="38100">
            <a:solidFill>
              <a:schemeClr val="tx2"/>
            </a:solidFill>
            <a:round/>
            <a:headEnd/>
            <a:tailEnd/>
          </a:ln>
        </p:spPr>
        <p:txBody>
          <a:bodyPr/>
          <a:lstStyle/>
          <a:p>
            <a:endParaRPr lang="en-US"/>
          </a:p>
        </p:txBody>
      </p:sp>
      <p:sp>
        <p:nvSpPr>
          <p:cNvPr id="53266" name="Line 19"/>
          <p:cNvSpPr>
            <a:spLocks noChangeShapeType="1"/>
          </p:cNvSpPr>
          <p:nvPr/>
        </p:nvSpPr>
        <p:spPr bwMode="auto">
          <a:xfrm flipV="1">
            <a:off x="2881313" y="5597525"/>
            <a:ext cx="1587" cy="55563"/>
          </a:xfrm>
          <a:prstGeom prst="line">
            <a:avLst/>
          </a:prstGeom>
          <a:noFill/>
          <a:ln w="38100">
            <a:solidFill>
              <a:schemeClr val="tx2"/>
            </a:solidFill>
            <a:round/>
            <a:headEnd/>
            <a:tailEnd/>
          </a:ln>
        </p:spPr>
        <p:txBody>
          <a:bodyPr/>
          <a:lstStyle/>
          <a:p>
            <a:endParaRPr lang="en-US"/>
          </a:p>
        </p:txBody>
      </p:sp>
      <p:sp>
        <p:nvSpPr>
          <p:cNvPr id="53267" name="Line 20"/>
          <p:cNvSpPr>
            <a:spLocks noChangeShapeType="1"/>
          </p:cNvSpPr>
          <p:nvPr/>
        </p:nvSpPr>
        <p:spPr bwMode="auto">
          <a:xfrm flipV="1">
            <a:off x="2986088" y="5597525"/>
            <a:ext cx="1587" cy="55563"/>
          </a:xfrm>
          <a:prstGeom prst="line">
            <a:avLst/>
          </a:prstGeom>
          <a:noFill/>
          <a:ln w="38100">
            <a:solidFill>
              <a:schemeClr val="tx1"/>
            </a:solidFill>
            <a:round/>
            <a:headEnd/>
            <a:tailEnd/>
          </a:ln>
        </p:spPr>
        <p:txBody>
          <a:bodyPr/>
          <a:lstStyle/>
          <a:p>
            <a:endParaRPr lang="en-US"/>
          </a:p>
        </p:txBody>
      </p:sp>
      <p:sp>
        <p:nvSpPr>
          <p:cNvPr id="53268" name="Line 21"/>
          <p:cNvSpPr>
            <a:spLocks noChangeShapeType="1"/>
          </p:cNvSpPr>
          <p:nvPr/>
        </p:nvSpPr>
        <p:spPr bwMode="auto">
          <a:xfrm flipV="1">
            <a:off x="3098800" y="5597525"/>
            <a:ext cx="1588" cy="55563"/>
          </a:xfrm>
          <a:prstGeom prst="line">
            <a:avLst/>
          </a:prstGeom>
          <a:noFill/>
          <a:ln w="38100">
            <a:solidFill>
              <a:schemeClr val="tx1"/>
            </a:solidFill>
            <a:round/>
            <a:headEnd/>
            <a:tailEnd/>
          </a:ln>
        </p:spPr>
        <p:txBody>
          <a:bodyPr/>
          <a:lstStyle/>
          <a:p>
            <a:endParaRPr lang="en-US"/>
          </a:p>
        </p:txBody>
      </p:sp>
      <p:sp>
        <p:nvSpPr>
          <p:cNvPr id="53269" name="Line 22"/>
          <p:cNvSpPr>
            <a:spLocks noChangeShapeType="1"/>
          </p:cNvSpPr>
          <p:nvPr/>
        </p:nvSpPr>
        <p:spPr bwMode="auto">
          <a:xfrm flipV="1">
            <a:off x="3213100" y="5597525"/>
            <a:ext cx="1588" cy="55563"/>
          </a:xfrm>
          <a:prstGeom prst="line">
            <a:avLst/>
          </a:prstGeom>
          <a:noFill/>
          <a:ln w="38100">
            <a:solidFill>
              <a:schemeClr val="tx1"/>
            </a:solidFill>
            <a:round/>
            <a:headEnd/>
            <a:tailEnd/>
          </a:ln>
        </p:spPr>
        <p:txBody>
          <a:bodyPr/>
          <a:lstStyle/>
          <a:p>
            <a:endParaRPr lang="en-US"/>
          </a:p>
        </p:txBody>
      </p:sp>
      <p:sp>
        <p:nvSpPr>
          <p:cNvPr id="53270" name="Line 23"/>
          <p:cNvSpPr>
            <a:spLocks noChangeShapeType="1"/>
          </p:cNvSpPr>
          <p:nvPr/>
        </p:nvSpPr>
        <p:spPr bwMode="auto">
          <a:xfrm flipV="1">
            <a:off x="3327400" y="5597525"/>
            <a:ext cx="1588" cy="55563"/>
          </a:xfrm>
          <a:prstGeom prst="line">
            <a:avLst/>
          </a:prstGeom>
          <a:noFill/>
          <a:ln w="38100">
            <a:solidFill>
              <a:schemeClr val="tx1"/>
            </a:solidFill>
            <a:round/>
            <a:headEnd/>
            <a:tailEnd/>
          </a:ln>
        </p:spPr>
        <p:txBody>
          <a:bodyPr/>
          <a:lstStyle/>
          <a:p>
            <a:endParaRPr lang="en-US"/>
          </a:p>
        </p:txBody>
      </p:sp>
      <p:sp>
        <p:nvSpPr>
          <p:cNvPr id="53271" name="Line 24"/>
          <p:cNvSpPr>
            <a:spLocks noChangeShapeType="1"/>
          </p:cNvSpPr>
          <p:nvPr/>
        </p:nvSpPr>
        <p:spPr bwMode="auto">
          <a:xfrm flipV="1">
            <a:off x="3432175" y="5597525"/>
            <a:ext cx="1588" cy="55563"/>
          </a:xfrm>
          <a:prstGeom prst="line">
            <a:avLst/>
          </a:prstGeom>
          <a:noFill/>
          <a:ln w="38100">
            <a:solidFill>
              <a:schemeClr val="tx1"/>
            </a:solidFill>
            <a:round/>
            <a:headEnd/>
            <a:tailEnd/>
          </a:ln>
        </p:spPr>
        <p:txBody>
          <a:bodyPr/>
          <a:lstStyle/>
          <a:p>
            <a:endParaRPr lang="en-US"/>
          </a:p>
        </p:txBody>
      </p:sp>
      <p:sp>
        <p:nvSpPr>
          <p:cNvPr id="53272" name="Line 25"/>
          <p:cNvSpPr>
            <a:spLocks noChangeShapeType="1"/>
          </p:cNvSpPr>
          <p:nvPr/>
        </p:nvSpPr>
        <p:spPr bwMode="auto">
          <a:xfrm flipV="1">
            <a:off x="3546475" y="5597525"/>
            <a:ext cx="1588" cy="55563"/>
          </a:xfrm>
          <a:prstGeom prst="line">
            <a:avLst/>
          </a:prstGeom>
          <a:noFill/>
          <a:ln w="38100">
            <a:solidFill>
              <a:schemeClr val="tx1"/>
            </a:solidFill>
            <a:round/>
            <a:headEnd/>
            <a:tailEnd/>
          </a:ln>
        </p:spPr>
        <p:txBody>
          <a:bodyPr/>
          <a:lstStyle/>
          <a:p>
            <a:endParaRPr lang="en-US"/>
          </a:p>
        </p:txBody>
      </p:sp>
      <p:sp>
        <p:nvSpPr>
          <p:cNvPr id="53273" name="Line 26"/>
          <p:cNvSpPr>
            <a:spLocks noChangeShapeType="1"/>
          </p:cNvSpPr>
          <p:nvPr/>
        </p:nvSpPr>
        <p:spPr bwMode="auto">
          <a:xfrm flipV="1">
            <a:off x="3659188" y="5597525"/>
            <a:ext cx="1587" cy="55563"/>
          </a:xfrm>
          <a:prstGeom prst="line">
            <a:avLst/>
          </a:prstGeom>
          <a:noFill/>
          <a:ln w="38100">
            <a:solidFill>
              <a:schemeClr val="tx1"/>
            </a:solidFill>
            <a:round/>
            <a:headEnd/>
            <a:tailEnd/>
          </a:ln>
        </p:spPr>
        <p:txBody>
          <a:bodyPr/>
          <a:lstStyle/>
          <a:p>
            <a:endParaRPr lang="en-US"/>
          </a:p>
        </p:txBody>
      </p:sp>
      <p:sp>
        <p:nvSpPr>
          <p:cNvPr id="53274" name="Line 27"/>
          <p:cNvSpPr>
            <a:spLocks noChangeShapeType="1"/>
          </p:cNvSpPr>
          <p:nvPr/>
        </p:nvSpPr>
        <p:spPr bwMode="auto">
          <a:xfrm flipV="1">
            <a:off x="3773488" y="5597525"/>
            <a:ext cx="1587" cy="55563"/>
          </a:xfrm>
          <a:prstGeom prst="line">
            <a:avLst/>
          </a:prstGeom>
          <a:noFill/>
          <a:ln w="38100">
            <a:solidFill>
              <a:schemeClr val="tx1"/>
            </a:solidFill>
            <a:round/>
            <a:headEnd/>
            <a:tailEnd/>
          </a:ln>
        </p:spPr>
        <p:txBody>
          <a:bodyPr/>
          <a:lstStyle/>
          <a:p>
            <a:endParaRPr lang="en-US"/>
          </a:p>
        </p:txBody>
      </p:sp>
      <p:sp>
        <p:nvSpPr>
          <p:cNvPr id="53275" name="Line 28"/>
          <p:cNvSpPr>
            <a:spLocks noChangeShapeType="1"/>
          </p:cNvSpPr>
          <p:nvPr/>
        </p:nvSpPr>
        <p:spPr bwMode="auto">
          <a:xfrm flipV="1">
            <a:off x="3878263" y="5597525"/>
            <a:ext cx="1587" cy="55563"/>
          </a:xfrm>
          <a:prstGeom prst="line">
            <a:avLst/>
          </a:prstGeom>
          <a:noFill/>
          <a:ln w="38100">
            <a:solidFill>
              <a:schemeClr val="tx1"/>
            </a:solidFill>
            <a:round/>
            <a:headEnd/>
            <a:tailEnd/>
          </a:ln>
        </p:spPr>
        <p:txBody>
          <a:bodyPr/>
          <a:lstStyle/>
          <a:p>
            <a:endParaRPr lang="en-US"/>
          </a:p>
        </p:txBody>
      </p:sp>
      <p:sp>
        <p:nvSpPr>
          <p:cNvPr id="53276" name="Line 29"/>
          <p:cNvSpPr>
            <a:spLocks noChangeShapeType="1"/>
          </p:cNvSpPr>
          <p:nvPr/>
        </p:nvSpPr>
        <p:spPr bwMode="auto">
          <a:xfrm flipV="1">
            <a:off x="3992563" y="5597525"/>
            <a:ext cx="1587" cy="55563"/>
          </a:xfrm>
          <a:prstGeom prst="line">
            <a:avLst/>
          </a:prstGeom>
          <a:noFill/>
          <a:ln w="38100">
            <a:solidFill>
              <a:schemeClr val="tx1"/>
            </a:solidFill>
            <a:round/>
            <a:headEnd/>
            <a:tailEnd/>
          </a:ln>
        </p:spPr>
        <p:txBody>
          <a:bodyPr/>
          <a:lstStyle/>
          <a:p>
            <a:endParaRPr lang="en-US"/>
          </a:p>
        </p:txBody>
      </p:sp>
      <p:sp>
        <p:nvSpPr>
          <p:cNvPr id="53277" name="Line 30"/>
          <p:cNvSpPr>
            <a:spLocks noChangeShapeType="1"/>
          </p:cNvSpPr>
          <p:nvPr/>
        </p:nvSpPr>
        <p:spPr bwMode="auto">
          <a:xfrm flipV="1">
            <a:off x="4105275" y="5597525"/>
            <a:ext cx="1588" cy="55563"/>
          </a:xfrm>
          <a:prstGeom prst="line">
            <a:avLst/>
          </a:prstGeom>
          <a:noFill/>
          <a:ln w="38100">
            <a:solidFill>
              <a:schemeClr val="tx1"/>
            </a:solidFill>
            <a:round/>
            <a:headEnd/>
            <a:tailEnd/>
          </a:ln>
        </p:spPr>
        <p:txBody>
          <a:bodyPr/>
          <a:lstStyle/>
          <a:p>
            <a:endParaRPr lang="en-US"/>
          </a:p>
        </p:txBody>
      </p:sp>
      <p:sp>
        <p:nvSpPr>
          <p:cNvPr id="53278" name="Line 31"/>
          <p:cNvSpPr>
            <a:spLocks noChangeShapeType="1"/>
          </p:cNvSpPr>
          <p:nvPr/>
        </p:nvSpPr>
        <p:spPr bwMode="auto">
          <a:xfrm flipV="1">
            <a:off x="4219575" y="5597525"/>
            <a:ext cx="1588" cy="55563"/>
          </a:xfrm>
          <a:prstGeom prst="line">
            <a:avLst/>
          </a:prstGeom>
          <a:noFill/>
          <a:ln w="38100">
            <a:solidFill>
              <a:schemeClr val="tx1"/>
            </a:solidFill>
            <a:round/>
            <a:headEnd/>
            <a:tailEnd/>
          </a:ln>
        </p:spPr>
        <p:txBody>
          <a:bodyPr/>
          <a:lstStyle/>
          <a:p>
            <a:endParaRPr lang="en-US"/>
          </a:p>
        </p:txBody>
      </p:sp>
      <p:sp>
        <p:nvSpPr>
          <p:cNvPr id="53279" name="Line 32"/>
          <p:cNvSpPr>
            <a:spLocks noChangeShapeType="1"/>
          </p:cNvSpPr>
          <p:nvPr/>
        </p:nvSpPr>
        <p:spPr bwMode="auto">
          <a:xfrm flipV="1">
            <a:off x="4324350" y="5597525"/>
            <a:ext cx="1588" cy="55563"/>
          </a:xfrm>
          <a:prstGeom prst="line">
            <a:avLst/>
          </a:prstGeom>
          <a:noFill/>
          <a:ln w="38100">
            <a:solidFill>
              <a:schemeClr val="tx1"/>
            </a:solidFill>
            <a:round/>
            <a:headEnd/>
            <a:tailEnd/>
          </a:ln>
        </p:spPr>
        <p:txBody>
          <a:bodyPr/>
          <a:lstStyle/>
          <a:p>
            <a:endParaRPr lang="en-US"/>
          </a:p>
        </p:txBody>
      </p:sp>
      <p:sp>
        <p:nvSpPr>
          <p:cNvPr id="53280" name="Line 33"/>
          <p:cNvSpPr>
            <a:spLocks noChangeShapeType="1"/>
          </p:cNvSpPr>
          <p:nvPr/>
        </p:nvSpPr>
        <p:spPr bwMode="auto">
          <a:xfrm flipV="1">
            <a:off x="4438650" y="5597525"/>
            <a:ext cx="1588" cy="55563"/>
          </a:xfrm>
          <a:prstGeom prst="line">
            <a:avLst/>
          </a:prstGeom>
          <a:noFill/>
          <a:ln w="28575">
            <a:solidFill>
              <a:schemeClr val="tx1"/>
            </a:solidFill>
            <a:round/>
            <a:headEnd/>
            <a:tailEnd/>
          </a:ln>
        </p:spPr>
        <p:txBody>
          <a:bodyPr/>
          <a:lstStyle/>
          <a:p>
            <a:endParaRPr lang="en-US"/>
          </a:p>
        </p:txBody>
      </p:sp>
      <p:sp>
        <p:nvSpPr>
          <p:cNvPr id="53281" name="Line 34"/>
          <p:cNvSpPr>
            <a:spLocks noChangeShapeType="1"/>
          </p:cNvSpPr>
          <p:nvPr/>
        </p:nvSpPr>
        <p:spPr bwMode="auto">
          <a:xfrm flipV="1">
            <a:off x="4552950" y="5597525"/>
            <a:ext cx="1588" cy="55563"/>
          </a:xfrm>
          <a:prstGeom prst="line">
            <a:avLst/>
          </a:prstGeom>
          <a:noFill/>
          <a:ln w="38100">
            <a:solidFill>
              <a:schemeClr val="tx1"/>
            </a:solidFill>
            <a:round/>
            <a:headEnd/>
            <a:tailEnd/>
          </a:ln>
        </p:spPr>
        <p:txBody>
          <a:bodyPr/>
          <a:lstStyle/>
          <a:p>
            <a:endParaRPr lang="en-US"/>
          </a:p>
        </p:txBody>
      </p:sp>
      <p:sp>
        <p:nvSpPr>
          <p:cNvPr id="53282" name="Line 35"/>
          <p:cNvSpPr>
            <a:spLocks noChangeShapeType="1"/>
          </p:cNvSpPr>
          <p:nvPr/>
        </p:nvSpPr>
        <p:spPr bwMode="auto">
          <a:xfrm flipV="1">
            <a:off x="4665663" y="5597525"/>
            <a:ext cx="1587" cy="55563"/>
          </a:xfrm>
          <a:prstGeom prst="line">
            <a:avLst/>
          </a:prstGeom>
          <a:noFill/>
          <a:ln w="38100">
            <a:solidFill>
              <a:schemeClr val="tx1"/>
            </a:solidFill>
            <a:round/>
            <a:headEnd/>
            <a:tailEnd/>
          </a:ln>
        </p:spPr>
        <p:txBody>
          <a:bodyPr/>
          <a:lstStyle/>
          <a:p>
            <a:endParaRPr lang="en-US"/>
          </a:p>
        </p:txBody>
      </p:sp>
      <p:sp>
        <p:nvSpPr>
          <p:cNvPr id="53283" name="Line 36"/>
          <p:cNvSpPr>
            <a:spLocks noChangeShapeType="1"/>
          </p:cNvSpPr>
          <p:nvPr/>
        </p:nvSpPr>
        <p:spPr bwMode="auto">
          <a:xfrm flipV="1">
            <a:off x="4770438" y="5597525"/>
            <a:ext cx="1587" cy="55563"/>
          </a:xfrm>
          <a:prstGeom prst="line">
            <a:avLst/>
          </a:prstGeom>
          <a:noFill/>
          <a:ln w="38100">
            <a:solidFill>
              <a:schemeClr val="tx1"/>
            </a:solidFill>
            <a:round/>
            <a:headEnd/>
            <a:tailEnd/>
          </a:ln>
        </p:spPr>
        <p:txBody>
          <a:bodyPr/>
          <a:lstStyle/>
          <a:p>
            <a:endParaRPr lang="en-US"/>
          </a:p>
        </p:txBody>
      </p:sp>
      <p:sp>
        <p:nvSpPr>
          <p:cNvPr id="53284" name="Line 37"/>
          <p:cNvSpPr>
            <a:spLocks noChangeShapeType="1"/>
          </p:cNvSpPr>
          <p:nvPr/>
        </p:nvSpPr>
        <p:spPr bwMode="auto">
          <a:xfrm flipV="1">
            <a:off x="4884738" y="5597525"/>
            <a:ext cx="1587" cy="55563"/>
          </a:xfrm>
          <a:prstGeom prst="line">
            <a:avLst/>
          </a:prstGeom>
          <a:noFill/>
          <a:ln w="38100">
            <a:solidFill>
              <a:schemeClr val="tx1"/>
            </a:solidFill>
            <a:round/>
            <a:headEnd/>
            <a:tailEnd/>
          </a:ln>
        </p:spPr>
        <p:txBody>
          <a:bodyPr/>
          <a:lstStyle/>
          <a:p>
            <a:endParaRPr lang="en-US"/>
          </a:p>
        </p:txBody>
      </p:sp>
      <p:sp>
        <p:nvSpPr>
          <p:cNvPr id="53285" name="Line 38"/>
          <p:cNvSpPr>
            <a:spLocks noChangeShapeType="1"/>
          </p:cNvSpPr>
          <p:nvPr/>
        </p:nvSpPr>
        <p:spPr bwMode="auto">
          <a:xfrm flipV="1">
            <a:off x="4999038" y="5597525"/>
            <a:ext cx="1587" cy="55563"/>
          </a:xfrm>
          <a:prstGeom prst="line">
            <a:avLst/>
          </a:prstGeom>
          <a:noFill/>
          <a:ln w="38100">
            <a:solidFill>
              <a:schemeClr val="tx1"/>
            </a:solidFill>
            <a:round/>
            <a:headEnd/>
            <a:tailEnd/>
          </a:ln>
        </p:spPr>
        <p:txBody>
          <a:bodyPr/>
          <a:lstStyle/>
          <a:p>
            <a:endParaRPr lang="en-US"/>
          </a:p>
        </p:txBody>
      </p:sp>
      <p:sp>
        <p:nvSpPr>
          <p:cNvPr id="53286" name="Line 39"/>
          <p:cNvSpPr>
            <a:spLocks noChangeShapeType="1"/>
          </p:cNvSpPr>
          <p:nvPr/>
        </p:nvSpPr>
        <p:spPr bwMode="auto">
          <a:xfrm flipV="1">
            <a:off x="5113338" y="5597525"/>
            <a:ext cx="1587" cy="55563"/>
          </a:xfrm>
          <a:prstGeom prst="line">
            <a:avLst/>
          </a:prstGeom>
          <a:noFill/>
          <a:ln w="38100">
            <a:solidFill>
              <a:schemeClr val="tx1"/>
            </a:solidFill>
            <a:round/>
            <a:headEnd/>
            <a:tailEnd/>
          </a:ln>
        </p:spPr>
        <p:txBody>
          <a:bodyPr/>
          <a:lstStyle/>
          <a:p>
            <a:endParaRPr lang="en-US"/>
          </a:p>
        </p:txBody>
      </p:sp>
      <p:sp>
        <p:nvSpPr>
          <p:cNvPr id="53287" name="Line 40"/>
          <p:cNvSpPr>
            <a:spLocks noChangeShapeType="1"/>
          </p:cNvSpPr>
          <p:nvPr/>
        </p:nvSpPr>
        <p:spPr bwMode="auto">
          <a:xfrm flipV="1">
            <a:off x="5216525" y="5597525"/>
            <a:ext cx="1588" cy="55563"/>
          </a:xfrm>
          <a:prstGeom prst="line">
            <a:avLst/>
          </a:prstGeom>
          <a:noFill/>
          <a:ln w="38100">
            <a:solidFill>
              <a:schemeClr val="tx1"/>
            </a:solidFill>
            <a:round/>
            <a:headEnd/>
            <a:tailEnd/>
          </a:ln>
        </p:spPr>
        <p:txBody>
          <a:bodyPr/>
          <a:lstStyle/>
          <a:p>
            <a:endParaRPr lang="en-US"/>
          </a:p>
        </p:txBody>
      </p:sp>
      <p:sp>
        <p:nvSpPr>
          <p:cNvPr id="53288" name="Line 41"/>
          <p:cNvSpPr>
            <a:spLocks noChangeShapeType="1"/>
          </p:cNvSpPr>
          <p:nvPr/>
        </p:nvSpPr>
        <p:spPr bwMode="auto">
          <a:xfrm flipV="1">
            <a:off x="5330825" y="5597525"/>
            <a:ext cx="1588" cy="55563"/>
          </a:xfrm>
          <a:prstGeom prst="line">
            <a:avLst/>
          </a:prstGeom>
          <a:noFill/>
          <a:ln w="38100">
            <a:solidFill>
              <a:schemeClr val="tx1"/>
            </a:solidFill>
            <a:round/>
            <a:headEnd/>
            <a:tailEnd/>
          </a:ln>
        </p:spPr>
        <p:txBody>
          <a:bodyPr/>
          <a:lstStyle/>
          <a:p>
            <a:endParaRPr lang="en-US"/>
          </a:p>
        </p:txBody>
      </p:sp>
      <p:sp>
        <p:nvSpPr>
          <p:cNvPr id="53289" name="Line 42"/>
          <p:cNvSpPr>
            <a:spLocks noChangeShapeType="1"/>
          </p:cNvSpPr>
          <p:nvPr/>
        </p:nvSpPr>
        <p:spPr bwMode="auto">
          <a:xfrm flipV="1">
            <a:off x="5445125" y="5597525"/>
            <a:ext cx="1588" cy="55563"/>
          </a:xfrm>
          <a:prstGeom prst="line">
            <a:avLst/>
          </a:prstGeom>
          <a:noFill/>
          <a:ln w="38100">
            <a:solidFill>
              <a:schemeClr val="tx1"/>
            </a:solidFill>
            <a:round/>
            <a:headEnd/>
            <a:tailEnd/>
          </a:ln>
        </p:spPr>
        <p:txBody>
          <a:bodyPr/>
          <a:lstStyle/>
          <a:p>
            <a:endParaRPr lang="en-US"/>
          </a:p>
        </p:txBody>
      </p:sp>
      <p:sp>
        <p:nvSpPr>
          <p:cNvPr id="53290" name="Line 43"/>
          <p:cNvSpPr>
            <a:spLocks noChangeShapeType="1"/>
          </p:cNvSpPr>
          <p:nvPr/>
        </p:nvSpPr>
        <p:spPr bwMode="auto">
          <a:xfrm flipV="1">
            <a:off x="5559425" y="5597525"/>
            <a:ext cx="1588" cy="55563"/>
          </a:xfrm>
          <a:prstGeom prst="line">
            <a:avLst/>
          </a:prstGeom>
          <a:noFill/>
          <a:ln w="38100">
            <a:solidFill>
              <a:schemeClr val="tx1"/>
            </a:solidFill>
            <a:round/>
            <a:headEnd/>
            <a:tailEnd/>
          </a:ln>
        </p:spPr>
        <p:txBody>
          <a:bodyPr/>
          <a:lstStyle/>
          <a:p>
            <a:endParaRPr lang="en-US"/>
          </a:p>
        </p:txBody>
      </p:sp>
      <p:sp>
        <p:nvSpPr>
          <p:cNvPr id="53291" name="Line 44"/>
          <p:cNvSpPr>
            <a:spLocks noChangeShapeType="1"/>
          </p:cNvSpPr>
          <p:nvPr/>
        </p:nvSpPr>
        <p:spPr bwMode="auto">
          <a:xfrm flipV="1">
            <a:off x="5664200" y="5597525"/>
            <a:ext cx="1588" cy="55563"/>
          </a:xfrm>
          <a:prstGeom prst="line">
            <a:avLst/>
          </a:prstGeom>
          <a:noFill/>
          <a:ln w="38100">
            <a:solidFill>
              <a:schemeClr val="tx1"/>
            </a:solidFill>
            <a:round/>
            <a:headEnd/>
            <a:tailEnd/>
          </a:ln>
        </p:spPr>
        <p:txBody>
          <a:bodyPr/>
          <a:lstStyle/>
          <a:p>
            <a:endParaRPr lang="en-US"/>
          </a:p>
        </p:txBody>
      </p:sp>
      <p:sp>
        <p:nvSpPr>
          <p:cNvPr id="53292" name="Line 45"/>
          <p:cNvSpPr>
            <a:spLocks noChangeShapeType="1"/>
          </p:cNvSpPr>
          <p:nvPr/>
        </p:nvSpPr>
        <p:spPr bwMode="auto">
          <a:xfrm flipV="1">
            <a:off x="5776913" y="5597525"/>
            <a:ext cx="1587" cy="55563"/>
          </a:xfrm>
          <a:prstGeom prst="line">
            <a:avLst/>
          </a:prstGeom>
          <a:noFill/>
          <a:ln w="38100">
            <a:solidFill>
              <a:schemeClr val="tx1"/>
            </a:solidFill>
            <a:round/>
            <a:headEnd/>
            <a:tailEnd/>
          </a:ln>
        </p:spPr>
        <p:txBody>
          <a:bodyPr/>
          <a:lstStyle/>
          <a:p>
            <a:endParaRPr lang="en-US"/>
          </a:p>
        </p:txBody>
      </p:sp>
      <p:sp>
        <p:nvSpPr>
          <p:cNvPr id="53293" name="Line 46"/>
          <p:cNvSpPr>
            <a:spLocks noChangeShapeType="1"/>
          </p:cNvSpPr>
          <p:nvPr/>
        </p:nvSpPr>
        <p:spPr bwMode="auto">
          <a:xfrm flipV="1">
            <a:off x="5891213" y="5597525"/>
            <a:ext cx="1587" cy="55563"/>
          </a:xfrm>
          <a:prstGeom prst="line">
            <a:avLst/>
          </a:prstGeom>
          <a:noFill/>
          <a:ln w="38100">
            <a:solidFill>
              <a:schemeClr val="tx1"/>
            </a:solidFill>
            <a:round/>
            <a:headEnd/>
            <a:tailEnd/>
          </a:ln>
        </p:spPr>
        <p:txBody>
          <a:bodyPr/>
          <a:lstStyle/>
          <a:p>
            <a:endParaRPr lang="en-US"/>
          </a:p>
        </p:txBody>
      </p:sp>
      <p:sp>
        <p:nvSpPr>
          <p:cNvPr id="53294" name="Line 47"/>
          <p:cNvSpPr>
            <a:spLocks noChangeShapeType="1"/>
          </p:cNvSpPr>
          <p:nvPr/>
        </p:nvSpPr>
        <p:spPr bwMode="auto">
          <a:xfrm flipV="1">
            <a:off x="6005513" y="5597525"/>
            <a:ext cx="1587" cy="55563"/>
          </a:xfrm>
          <a:prstGeom prst="line">
            <a:avLst/>
          </a:prstGeom>
          <a:noFill/>
          <a:ln w="38100">
            <a:solidFill>
              <a:schemeClr val="tx1"/>
            </a:solidFill>
            <a:round/>
            <a:headEnd/>
            <a:tailEnd/>
          </a:ln>
        </p:spPr>
        <p:txBody>
          <a:bodyPr/>
          <a:lstStyle/>
          <a:p>
            <a:endParaRPr lang="en-US"/>
          </a:p>
        </p:txBody>
      </p:sp>
      <p:sp>
        <p:nvSpPr>
          <p:cNvPr id="53295" name="Line 48"/>
          <p:cNvSpPr>
            <a:spLocks noChangeShapeType="1"/>
          </p:cNvSpPr>
          <p:nvPr/>
        </p:nvSpPr>
        <p:spPr bwMode="auto">
          <a:xfrm flipV="1">
            <a:off x="6110288" y="5597525"/>
            <a:ext cx="1587" cy="55563"/>
          </a:xfrm>
          <a:prstGeom prst="line">
            <a:avLst/>
          </a:prstGeom>
          <a:noFill/>
          <a:ln w="38100">
            <a:solidFill>
              <a:schemeClr val="tx1"/>
            </a:solidFill>
            <a:round/>
            <a:headEnd/>
            <a:tailEnd/>
          </a:ln>
        </p:spPr>
        <p:txBody>
          <a:bodyPr/>
          <a:lstStyle/>
          <a:p>
            <a:endParaRPr lang="en-US"/>
          </a:p>
        </p:txBody>
      </p:sp>
      <p:sp>
        <p:nvSpPr>
          <p:cNvPr id="53296" name="Line 49"/>
          <p:cNvSpPr>
            <a:spLocks noChangeShapeType="1"/>
          </p:cNvSpPr>
          <p:nvPr/>
        </p:nvSpPr>
        <p:spPr bwMode="auto">
          <a:xfrm flipV="1">
            <a:off x="6223000" y="5597525"/>
            <a:ext cx="1588" cy="55563"/>
          </a:xfrm>
          <a:prstGeom prst="line">
            <a:avLst/>
          </a:prstGeom>
          <a:noFill/>
          <a:ln w="38100">
            <a:solidFill>
              <a:schemeClr val="tx1"/>
            </a:solidFill>
            <a:round/>
            <a:headEnd/>
            <a:tailEnd/>
          </a:ln>
        </p:spPr>
        <p:txBody>
          <a:bodyPr/>
          <a:lstStyle/>
          <a:p>
            <a:endParaRPr lang="en-US"/>
          </a:p>
        </p:txBody>
      </p:sp>
      <p:sp>
        <p:nvSpPr>
          <p:cNvPr id="53297" name="Line 50"/>
          <p:cNvSpPr>
            <a:spLocks noChangeShapeType="1"/>
          </p:cNvSpPr>
          <p:nvPr/>
        </p:nvSpPr>
        <p:spPr bwMode="auto">
          <a:xfrm flipV="1">
            <a:off x="6337300" y="5597525"/>
            <a:ext cx="1588" cy="55563"/>
          </a:xfrm>
          <a:prstGeom prst="line">
            <a:avLst/>
          </a:prstGeom>
          <a:noFill/>
          <a:ln w="38100">
            <a:solidFill>
              <a:schemeClr val="tx1"/>
            </a:solidFill>
            <a:round/>
            <a:headEnd/>
            <a:tailEnd/>
          </a:ln>
        </p:spPr>
        <p:txBody>
          <a:bodyPr/>
          <a:lstStyle/>
          <a:p>
            <a:endParaRPr lang="en-US"/>
          </a:p>
        </p:txBody>
      </p:sp>
      <p:sp>
        <p:nvSpPr>
          <p:cNvPr id="53298" name="Line 51"/>
          <p:cNvSpPr>
            <a:spLocks noChangeShapeType="1"/>
          </p:cNvSpPr>
          <p:nvPr/>
        </p:nvSpPr>
        <p:spPr bwMode="auto">
          <a:xfrm flipV="1">
            <a:off x="6451600" y="5597525"/>
            <a:ext cx="1588" cy="55563"/>
          </a:xfrm>
          <a:prstGeom prst="line">
            <a:avLst/>
          </a:prstGeom>
          <a:noFill/>
          <a:ln w="38100">
            <a:solidFill>
              <a:schemeClr val="tx1"/>
            </a:solidFill>
            <a:round/>
            <a:headEnd/>
            <a:tailEnd/>
          </a:ln>
        </p:spPr>
        <p:txBody>
          <a:bodyPr/>
          <a:lstStyle/>
          <a:p>
            <a:endParaRPr lang="en-US"/>
          </a:p>
        </p:txBody>
      </p:sp>
      <p:sp>
        <p:nvSpPr>
          <p:cNvPr id="53299" name="Line 52"/>
          <p:cNvSpPr>
            <a:spLocks noChangeShapeType="1"/>
          </p:cNvSpPr>
          <p:nvPr/>
        </p:nvSpPr>
        <p:spPr bwMode="auto">
          <a:xfrm flipV="1">
            <a:off x="6556375" y="5597525"/>
            <a:ext cx="1588" cy="55563"/>
          </a:xfrm>
          <a:prstGeom prst="line">
            <a:avLst/>
          </a:prstGeom>
          <a:noFill/>
          <a:ln w="38100">
            <a:solidFill>
              <a:schemeClr val="tx1"/>
            </a:solidFill>
            <a:round/>
            <a:headEnd/>
            <a:tailEnd/>
          </a:ln>
        </p:spPr>
        <p:txBody>
          <a:bodyPr/>
          <a:lstStyle/>
          <a:p>
            <a:endParaRPr lang="en-US"/>
          </a:p>
        </p:txBody>
      </p:sp>
      <p:sp>
        <p:nvSpPr>
          <p:cNvPr id="53300" name="Line 53"/>
          <p:cNvSpPr>
            <a:spLocks noChangeShapeType="1"/>
          </p:cNvSpPr>
          <p:nvPr/>
        </p:nvSpPr>
        <p:spPr bwMode="auto">
          <a:xfrm flipV="1">
            <a:off x="6670675" y="5597525"/>
            <a:ext cx="1588" cy="55563"/>
          </a:xfrm>
          <a:prstGeom prst="line">
            <a:avLst/>
          </a:prstGeom>
          <a:noFill/>
          <a:ln w="38100">
            <a:solidFill>
              <a:schemeClr val="tx1"/>
            </a:solidFill>
            <a:round/>
            <a:headEnd/>
            <a:tailEnd/>
          </a:ln>
        </p:spPr>
        <p:txBody>
          <a:bodyPr/>
          <a:lstStyle/>
          <a:p>
            <a:endParaRPr lang="en-US"/>
          </a:p>
        </p:txBody>
      </p:sp>
      <p:sp>
        <p:nvSpPr>
          <p:cNvPr id="53301" name="Line 54"/>
          <p:cNvSpPr>
            <a:spLocks noChangeShapeType="1"/>
          </p:cNvSpPr>
          <p:nvPr/>
        </p:nvSpPr>
        <p:spPr bwMode="auto">
          <a:xfrm flipV="1">
            <a:off x="6783388" y="5597525"/>
            <a:ext cx="1587" cy="55563"/>
          </a:xfrm>
          <a:prstGeom prst="line">
            <a:avLst/>
          </a:prstGeom>
          <a:noFill/>
          <a:ln w="38100">
            <a:solidFill>
              <a:schemeClr val="tx1"/>
            </a:solidFill>
            <a:round/>
            <a:headEnd/>
            <a:tailEnd/>
          </a:ln>
        </p:spPr>
        <p:txBody>
          <a:bodyPr/>
          <a:lstStyle/>
          <a:p>
            <a:endParaRPr lang="en-US"/>
          </a:p>
        </p:txBody>
      </p:sp>
      <p:sp>
        <p:nvSpPr>
          <p:cNvPr id="53302" name="Line 55"/>
          <p:cNvSpPr>
            <a:spLocks noChangeShapeType="1"/>
          </p:cNvSpPr>
          <p:nvPr/>
        </p:nvSpPr>
        <p:spPr bwMode="auto">
          <a:xfrm flipV="1">
            <a:off x="6897688" y="5597525"/>
            <a:ext cx="1587" cy="55563"/>
          </a:xfrm>
          <a:prstGeom prst="line">
            <a:avLst/>
          </a:prstGeom>
          <a:noFill/>
          <a:ln w="38100">
            <a:solidFill>
              <a:schemeClr val="tx1"/>
            </a:solidFill>
            <a:round/>
            <a:headEnd/>
            <a:tailEnd/>
          </a:ln>
        </p:spPr>
        <p:txBody>
          <a:bodyPr/>
          <a:lstStyle/>
          <a:p>
            <a:endParaRPr lang="en-US"/>
          </a:p>
        </p:txBody>
      </p:sp>
      <p:sp>
        <p:nvSpPr>
          <p:cNvPr id="53303" name="Line 56"/>
          <p:cNvSpPr>
            <a:spLocks noChangeShapeType="1"/>
          </p:cNvSpPr>
          <p:nvPr/>
        </p:nvSpPr>
        <p:spPr bwMode="auto">
          <a:xfrm flipV="1">
            <a:off x="7002463" y="5597525"/>
            <a:ext cx="1587" cy="55563"/>
          </a:xfrm>
          <a:prstGeom prst="line">
            <a:avLst/>
          </a:prstGeom>
          <a:noFill/>
          <a:ln w="38100">
            <a:solidFill>
              <a:schemeClr val="tx1"/>
            </a:solidFill>
            <a:round/>
            <a:headEnd/>
            <a:tailEnd/>
          </a:ln>
        </p:spPr>
        <p:txBody>
          <a:bodyPr/>
          <a:lstStyle/>
          <a:p>
            <a:endParaRPr lang="en-US"/>
          </a:p>
        </p:txBody>
      </p:sp>
      <p:sp>
        <p:nvSpPr>
          <p:cNvPr id="53304" name="Line 57"/>
          <p:cNvSpPr>
            <a:spLocks noChangeShapeType="1"/>
          </p:cNvSpPr>
          <p:nvPr/>
        </p:nvSpPr>
        <p:spPr bwMode="auto">
          <a:xfrm flipV="1">
            <a:off x="7116763" y="5597525"/>
            <a:ext cx="1587" cy="55563"/>
          </a:xfrm>
          <a:prstGeom prst="line">
            <a:avLst/>
          </a:prstGeom>
          <a:noFill/>
          <a:ln w="38100">
            <a:solidFill>
              <a:schemeClr val="tx1"/>
            </a:solidFill>
            <a:round/>
            <a:headEnd/>
            <a:tailEnd/>
          </a:ln>
        </p:spPr>
        <p:txBody>
          <a:bodyPr/>
          <a:lstStyle/>
          <a:p>
            <a:endParaRPr lang="en-US"/>
          </a:p>
        </p:txBody>
      </p:sp>
      <p:sp>
        <p:nvSpPr>
          <p:cNvPr id="53305" name="Line 58"/>
          <p:cNvSpPr>
            <a:spLocks noChangeShapeType="1"/>
          </p:cNvSpPr>
          <p:nvPr/>
        </p:nvSpPr>
        <p:spPr bwMode="auto">
          <a:xfrm flipV="1">
            <a:off x="7231063" y="5597525"/>
            <a:ext cx="1587" cy="55563"/>
          </a:xfrm>
          <a:prstGeom prst="line">
            <a:avLst/>
          </a:prstGeom>
          <a:noFill/>
          <a:ln w="38100">
            <a:solidFill>
              <a:schemeClr val="tx1"/>
            </a:solidFill>
            <a:round/>
            <a:headEnd/>
            <a:tailEnd/>
          </a:ln>
        </p:spPr>
        <p:txBody>
          <a:bodyPr/>
          <a:lstStyle/>
          <a:p>
            <a:endParaRPr lang="en-US"/>
          </a:p>
        </p:txBody>
      </p:sp>
      <p:sp>
        <p:nvSpPr>
          <p:cNvPr id="53306" name="Line 59"/>
          <p:cNvSpPr>
            <a:spLocks noChangeShapeType="1"/>
          </p:cNvSpPr>
          <p:nvPr/>
        </p:nvSpPr>
        <p:spPr bwMode="auto">
          <a:xfrm flipV="1">
            <a:off x="7343775" y="5597525"/>
            <a:ext cx="1588" cy="55563"/>
          </a:xfrm>
          <a:prstGeom prst="line">
            <a:avLst/>
          </a:prstGeom>
          <a:noFill/>
          <a:ln w="38100">
            <a:solidFill>
              <a:schemeClr val="tx1"/>
            </a:solidFill>
            <a:round/>
            <a:headEnd/>
            <a:tailEnd/>
          </a:ln>
        </p:spPr>
        <p:txBody>
          <a:bodyPr/>
          <a:lstStyle/>
          <a:p>
            <a:endParaRPr lang="en-US"/>
          </a:p>
        </p:txBody>
      </p:sp>
      <p:sp>
        <p:nvSpPr>
          <p:cNvPr id="53307" name="Line 60"/>
          <p:cNvSpPr>
            <a:spLocks noChangeShapeType="1"/>
          </p:cNvSpPr>
          <p:nvPr/>
        </p:nvSpPr>
        <p:spPr bwMode="auto">
          <a:xfrm flipV="1">
            <a:off x="7448550" y="5597525"/>
            <a:ext cx="1588" cy="55563"/>
          </a:xfrm>
          <a:prstGeom prst="line">
            <a:avLst/>
          </a:prstGeom>
          <a:noFill/>
          <a:ln w="38100">
            <a:solidFill>
              <a:schemeClr val="tx1"/>
            </a:solidFill>
            <a:round/>
            <a:headEnd/>
            <a:tailEnd/>
          </a:ln>
        </p:spPr>
        <p:txBody>
          <a:bodyPr/>
          <a:lstStyle/>
          <a:p>
            <a:endParaRPr lang="en-US"/>
          </a:p>
        </p:txBody>
      </p:sp>
      <p:sp>
        <p:nvSpPr>
          <p:cNvPr id="53308" name="Line 61"/>
          <p:cNvSpPr>
            <a:spLocks noChangeShapeType="1"/>
          </p:cNvSpPr>
          <p:nvPr/>
        </p:nvSpPr>
        <p:spPr bwMode="auto">
          <a:xfrm flipV="1">
            <a:off x="7562850" y="5597525"/>
            <a:ext cx="1588" cy="55563"/>
          </a:xfrm>
          <a:prstGeom prst="line">
            <a:avLst/>
          </a:prstGeom>
          <a:noFill/>
          <a:ln w="38100">
            <a:solidFill>
              <a:schemeClr val="tx1"/>
            </a:solidFill>
            <a:round/>
            <a:headEnd/>
            <a:tailEnd/>
          </a:ln>
        </p:spPr>
        <p:txBody>
          <a:bodyPr/>
          <a:lstStyle/>
          <a:p>
            <a:endParaRPr lang="en-US"/>
          </a:p>
        </p:txBody>
      </p:sp>
      <p:sp>
        <p:nvSpPr>
          <p:cNvPr id="53309" name="Line 62"/>
          <p:cNvSpPr>
            <a:spLocks noChangeShapeType="1"/>
          </p:cNvSpPr>
          <p:nvPr/>
        </p:nvSpPr>
        <p:spPr bwMode="auto">
          <a:xfrm flipV="1">
            <a:off x="7677150" y="5597525"/>
            <a:ext cx="1588" cy="55563"/>
          </a:xfrm>
          <a:prstGeom prst="line">
            <a:avLst/>
          </a:prstGeom>
          <a:noFill/>
          <a:ln w="38100">
            <a:solidFill>
              <a:schemeClr val="tx1"/>
            </a:solidFill>
            <a:round/>
            <a:headEnd/>
            <a:tailEnd/>
          </a:ln>
        </p:spPr>
        <p:txBody>
          <a:bodyPr/>
          <a:lstStyle/>
          <a:p>
            <a:endParaRPr lang="en-US"/>
          </a:p>
        </p:txBody>
      </p:sp>
      <p:sp>
        <p:nvSpPr>
          <p:cNvPr id="53310" name="Line 63"/>
          <p:cNvSpPr>
            <a:spLocks noChangeShapeType="1"/>
          </p:cNvSpPr>
          <p:nvPr/>
        </p:nvSpPr>
        <p:spPr bwMode="auto">
          <a:xfrm flipV="1">
            <a:off x="7789863" y="5597525"/>
            <a:ext cx="1587" cy="55563"/>
          </a:xfrm>
          <a:prstGeom prst="line">
            <a:avLst/>
          </a:prstGeom>
          <a:noFill/>
          <a:ln w="38100">
            <a:solidFill>
              <a:schemeClr val="tx1"/>
            </a:solidFill>
            <a:round/>
            <a:headEnd/>
            <a:tailEnd/>
          </a:ln>
        </p:spPr>
        <p:txBody>
          <a:bodyPr/>
          <a:lstStyle/>
          <a:p>
            <a:endParaRPr lang="en-US"/>
          </a:p>
        </p:txBody>
      </p:sp>
      <p:sp>
        <p:nvSpPr>
          <p:cNvPr id="53311" name="Line 64"/>
          <p:cNvSpPr>
            <a:spLocks noChangeShapeType="1"/>
          </p:cNvSpPr>
          <p:nvPr/>
        </p:nvSpPr>
        <p:spPr bwMode="auto">
          <a:xfrm flipV="1">
            <a:off x="7894638" y="5597525"/>
            <a:ext cx="1587" cy="55563"/>
          </a:xfrm>
          <a:prstGeom prst="line">
            <a:avLst/>
          </a:prstGeom>
          <a:noFill/>
          <a:ln w="38100">
            <a:solidFill>
              <a:schemeClr val="tx1"/>
            </a:solidFill>
            <a:round/>
            <a:headEnd/>
            <a:tailEnd/>
          </a:ln>
        </p:spPr>
        <p:txBody>
          <a:bodyPr/>
          <a:lstStyle/>
          <a:p>
            <a:endParaRPr lang="en-US"/>
          </a:p>
        </p:txBody>
      </p:sp>
      <p:sp>
        <p:nvSpPr>
          <p:cNvPr id="53312" name="Line 65"/>
          <p:cNvSpPr>
            <a:spLocks noChangeShapeType="1"/>
          </p:cNvSpPr>
          <p:nvPr/>
        </p:nvSpPr>
        <p:spPr bwMode="auto">
          <a:xfrm flipV="1">
            <a:off x="8008938" y="5597525"/>
            <a:ext cx="1587" cy="55563"/>
          </a:xfrm>
          <a:prstGeom prst="line">
            <a:avLst/>
          </a:prstGeom>
          <a:noFill/>
          <a:ln w="38100">
            <a:solidFill>
              <a:schemeClr val="tx1"/>
            </a:solidFill>
            <a:round/>
            <a:headEnd/>
            <a:tailEnd/>
          </a:ln>
        </p:spPr>
        <p:txBody>
          <a:bodyPr/>
          <a:lstStyle/>
          <a:p>
            <a:endParaRPr lang="en-US"/>
          </a:p>
        </p:txBody>
      </p:sp>
      <p:sp>
        <p:nvSpPr>
          <p:cNvPr id="53313" name="Line 66"/>
          <p:cNvSpPr>
            <a:spLocks noChangeShapeType="1"/>
          </p:cNvSpPr>
          <p:nvPr/>
        </p:nvSpPr>
        <p:spPr bwMode="auto">
          <a:xfrm flipV="1">
            <a:off x="8123238" y="5597525"/>
            <a:ext cx="1587" cy="55563"/>
          </a:xfrm>
          <a:prstGeom prst="line">
            <a:avLst/>
          </a:prstGeom>
          <a:noFill/>
          <a:ln w="38100">
            <a:solidFill>
              <a:schemeClr val="tx1"/>
            </a:solidFill>
            <a:round/>
            <a:headEnd/>
            <a:tailEnd/>
          </a:ln>
        </p:spPr>
        <p:txBody>
          <a:bodyPr/>
          <a:lstStyle/>
          <a:p>
            <a:endParaRPr lang="en-US"/>
          </a:p>
        </p:txBody>
      </p:sp>
      <p:sp>
        <p:nvSpPr>
          <p:cNvPr id="53314" name="Line 67"/>
          <p:cNvSpPr>
            <a:spLocks noChangeShapeType="1"/>
          </p:cNvSpPr>
          <p:nvPr/>
        </p:nvSpPr>
        <p:spPr bwMode="auto">
          <a:xfrm flipV="1">
            <a:off x="8237538" y="5597525"/>
            <a:ext cx="1587" cy="55563"/>
          </a:xfrm>
          <a:prstGeom prst="line">
            <a:avLst/>
          </a:prstGeom>
          <a:noFill/>
          <a:ln w="38100">
            <a:solidFill>
              <a:schemeClr val="tx1"/>
            </a:solidFill>
            <a:round/>
            <a:headEnd/>
            <a:tailEnd/>
          </a:ln>
        </p:spPr>
        <p:txBody>
          <a:bodyPr/>
          <a:lstStyle/>
          <a:p>
            <a:endParaRPr lang="en-US"/>
          </a:p>
        </p:txBody>
      </p:sp>
      <p:sp>
        <p:nvSpPr>
          <p:cNvPr id="53315" name="Line 68"/>
          <p:cNvSpPr>
            <a:spLocks noChangeShapeType="1"/>
          </p:cNvSpPr>
          <p:nvPr/>
        </p:nvSpPr>
        <p:spPr bwMode="auto">
          <a:xfrm flipV="1">
            <a:off x="8340725" y="5597525"/>
            <a:ext cx="1588" cy="55563"/>
          </a:xfrm>
          <a:prstGeom prst="line">
            <a:avLst/>
          </a:prstGeom>
          <a:noFill/>
          <a:ln w="38100">
            <a:solidFill>
              <a:schemeClr val="tx1"/>
            </a:solidFill>
            <a:round/>
            <a:headEnd/>
            <a:tailEnd/>
          </a:ln>
        </p:spPr>
        <p:txBody>
          <a:bodyPr/>
          <a:lstStyle/>
          <a:p>
            <a:endParaRPr lang="en-US"/>
          </a:p>
        </p:txBody>
      </p:sp>
      <p:sp>
        <p:nvSpPr>
          <p:cNvPr id="53316" name="Line 69"/>
          <p:cNvSpPr>
            <a:spLocks noChangeShapeType="1"/>
          </p:cNvSpPr>
          <p:nvPr/>
        </p:nvSpPr>
        <p:spPr bwMode="auto">
          <a:xfrm flipV="1">
            <a:off x="8455025" y="5597525"/>
            <a:ext cx="1588" cy="55563"/>
          </a:xfrm>
          <a:prstGeom prst="line">
            <a:avLst/>
          </a:prstGeom>
          <a:noFill/>
          <a:ln w="9525">
            <a:solidFill>
              <a:schemeClr val="tx1"/>
            </a:solidFill>
            <a:round/>
            <a:headEnd/>
            <a:tailEnd/>
          </a:ln>
        </p:spPr>
        <p:txBody>
          <a:bodyPr/>
          <a:lstStyle/>
          <a:p>
            <a:endParaRPr lang="en-US"/>
          </a:p>
        </p:txBody>
      </p:sp>
      <p:sp>
        <p:nvSpPr>
          <p:cNvPr id="889926" name="Freeform 70"/>
          <p:cNvSpPr>
            <a:spLocks/>
          </p:cNvSpPr>
          <p:nvPr/>
        </p:nvSpPr>
        <p:spPr bwMode="auto">
          <a:xfrm>
            <a:off x="1931988" y="4546600"/>
            <a:ext cx="2895600" cy="863600"/>
          </a:xfrm>
          <a:custGeom>
            <a:avLst/>
            <a:gdLst>
              <a:gd name="T0" fmla="*/ 0 w 305"/>
              <a:gd name="T1" fmla="*/ 2147483647 h 91"/>
              <a:gd name="T2" fmla="*/ 2147483647 w 305"/>
              <a:gd name="T3" fmla="*/ 2147483647 h 91"/>
              <a:gd name="T4" fmla="*/ 2147483647 w 305"/>
              <a:gd name="T5" fmla="*/ 2147483647 h 91"/>
              <a:gd name="T6" fmla="*/ 2147483647 w 305"/>
              <a:gd name="T7" fmla="*/ 2147483647 h 91"/>
              <a:gd name="T8" fmla="*/ 2147483647 w 305"/>
              <a:gd name="T9" fmla="*/ 2147483647 h 91"/>
              <a:gd name="T10" fmla="*/ 2147483647 w 305"/>
              <a:gd name="T11" fmla="*/ 2147483647 h 91"/>
              <a:gd name="T12" fmla="*/ 2147483647 w 305"/>
              <a:gd name="T13" fmla="*/ 2147483647 h 91"/>
              <a:gd name="T14" fmla="*/ 2147483647 w 305"/>
              <a:gd name="T15" fmla="*/ 2147483647 h 91"/>
              <a:gd name="T16" fmla="*/ 2147483647 w 305"/>
              <a:gd name="T17" fmla="*/ 2147483647 h 91"/>
              <a:gd name="T18" fmla="*/ 2147483647 w 305"/>
              <a:gd name="T19" fmla="*/ 2147483647 h 91"/>
              <a:gd name="T20" fmla="*/ 2147483647 w 305"/>
              <a:gd name="T21" fmla="*/ 2147483647 h 91"/>
              <a:gd name="T22" fmla="*/ 2147483647 w 305"/>
              <a:gd name="T23" fmla="*/ 2147483647 h 91"/>
              <a:gd name="T24" fmla="*/ 2147483647 w 305"/>
              <a:gd name="T25" fmla="*/ 2147483647 h 91"/>
              <a:gd name="T26" fmla="*/ 2147483647 w 305"/>
              <a:gd name="T27" fmla="*/ 2147483647 h 91"/>
              <a:gd name="T28" fmla="*/ 2147483647 w 305"/>
              <a:gd name="T29" fmla="*/ 2147483647 h 91"/>
              <a:gd name="T30" fmla="*/ 2147483647 w 305"/>
              <a:gd name="T31" fmla="*/ 2147483647 h 91"/>
              <a:gd name="T32" fmla="*/ 2147483647 w 305"/>
              <a:gd name="T33" fmla="*/ 2147483647 h 91"/>
              <a:gd name="T34" fmla="*/ 2147483647 w 305"/>
              <a:gd name="T35" fmla="*/ 2147483647 h 91"/>
              <a:gd name="T36" fmla="*/ 2147483647 w 305"/>
              <a:gd name="T37" fmla="*/ 2147483647 h 91"/>
              <a:gd name="T38" fmla="*/ 2147483647 w 305"/>
              <a:gd name="T39" fmla="*/ 2147483647 h 91"/>
              <a:gd name="T40" fmla="*/ 2147483647 w 305"/>
              <a:gd name="T41" fmla="*/ 2147483647 h 91"/>
              <a:gd name="T42" fmla="*/ 2147483647 w 305"/>
              <a:gd name="T43" fmla="*/ 2147483647 h 91"/>
              <a:gd name="T44" fmla="*/ 2147483647 w 305"/>
              <a:gd name="T45" fmla="*/ 2147483647 h 91"/>
              <a:gd name="T46" fmla="*/ 2147483647 w 305"/>
              <a:gd name="T47" fmla="*/ 2147483647 h 91"/>
              <a:gd name="T48" fmla="*/ 2147483647 w 305"/>
              <a:gd name="T49" fmla="*/ 2147483647 h 91"/>
              <a:gd name="T50" fmla="*/ 2147483647 w 305"/>
              <a:gd name="T51" fmla="*/ 0 h 91"/>
              <a:gd name="T52" fmla="*/ 2147483647 w 305"/>
              <a:gd name="T53" fmla="*/ 2147483647 h 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5" h="91">
                <a:moveTo>
                  <a:pt x="0" y="91"/>
                </a:moveTo>
                <a:lnTo>
                  <a:pt x="12" y="90"/>
                </a:lnTo>
                <a:lnTo>
                  <a:pt x="23" y="84"/>
                </a:lnTo>
                <a:lnTo>
                  <a:pt x="35" y="79"/>
                </a:lnTo>
                <a:lnTo>
                  <a:pt x="47" y="79"/>
                </a:lnTo>
                <a:lnTo>
                  <a:pt x="59" y="75"/>
                </a:lnTo>
                <a:lnTo>
                  <a:pt x="70" y="68"/>
                </a:lnTo>
                <a:lnTo>
                  <a:pt x="82" y="66"/>
                </a:lnTo>
                <a:lnTo>
                  <a:pt x="94" y="60"/>
                </a:lnTo>
                <a:lnTo>
                  <a:pt x="106" y="54"/>
                </a:lnTo>
                <a:lnTo>
                  <a:pt x="117" y="52"/>
                </a:lnTo>
                <a:lnTo>
                  <a:pt x="129" y="51"/>
                </a:lnTo>
                <a:lnTo>
                  <a:pt x="141" y="47"/>
                </a:lnTo>
                <a:lnTo>
                  <a:pt x="153" y="44"/>
                </a:lnTo>
                <a:lnTo>
                  <a:pt x="164" y="42"/>
                </a:lnTo>
                <a:lnTo>
                  <a:pt x="176" y="37"/>
                </a:lnTo>
                <a:lnTo>
                  <a:pt x="188" y="35"/>
                </a:lnTo>
                <a:lnTo>
                  <a:pt x="200" y="31"/>
                </a:lnTo>
                <a:lnTo>
                  <a:pt x="211" y="27"/>
                </a:lnTo>
                <a:lnTo>
                  <a:pt x="223" y="25"/>
                </a:lnTo>
                <a:lnTo>
                  <a:pt x="235" y="23"/>
                </a:lnTo>
                <a:lnTo>
                  <a:pt x="247" y="19"/>
                </a:lnTo>
                <a:lnTo>
                  <a:pt x="258" y="15"/>
                </a:lnTo>
                <a:lnTo>
                  <a:pt x="270" y="13"/>
                </a:lnTo>
                <a:lnTo>
                  <a:pt x="282" y="9"/>
                </a:lnTo>
                <a:lnTo>
                  <a:pt x="294" y="0"/>
                </a:lnTo>
                <a:lnTo>
                  <a:pt x="305" y="1"/>
                </a:lnTo>
              </a:path>
            </a:pathLst>
          </a:custGeom>
          <a:noFill/>
          <a:ln w="76200" cmpd="sng">
            <a:solidFill>
              <a:srgbClr val="003399"/>
            </a:solidFill>
            <a:prstDash val="solid"/>
            <a:round/>
            <a:headEnd/>
            <a:tailEnd/>
          </a:ln>
        </p:spPr>
        <p:txBody>
          <a:bodyPr/>
          <a:lstStyle/>
          <a:p>
            <a:endParaRPr lang="en-US"/>
          </a:p>
        </p:txBody>
      </p:sp>
      <p:sp>
        <p:nvSpPr>
          <p:cNvPr id="889927" name="Freeform 71"/>
          <p:cNvSpPr>
            <a:spLocks/>
          </p:cNvSpPr>
          <p:nvPr/>
        </p:nvSpPr>
        <p:spPr bwMode="auto">
          <a:xfrm>
            <a:off x="1931988" y="4495800"/>
            <a:ext cx="2895600" cy="1016000"/>
          </a:xfrm>
          <a:custGeom>
            <a:avLst/>
            <a:gdLst>
              <a:gd name="T0" fmla="*/ 0 w 305"/>
              <a:gd name="T1" fmla="*/ 2147483647 h 107"/>
              <a:gd name="T2" fmla="*/ 2147483647 w 305"/>
              <a:gd name="T3" fmla="*/ 2147483647 h 107"/>
              <a:gd name="T4" fmla="*/ 2147483647 w 305"/>
              <a:gd name="T5" fmla="*/ 2147483647 h 107"/>
              <a:gd name="T6" fmla="*/ 2147483647 w 305"/>
              <a:gd name="T7" fmla="*/ 2147483647 h 107"/>
              <a:gd name="T8" fmla="*/ 2147483647 w 305"/>
              <a:gd name="T9" fmla="*/ 2147483647 h 107"/>
              <a:gd name="T10" fmla="*/ 2147483647 w 305"/>
              <a:gd name="T11" fmla="*/ 2147483647 h 107"/>
              <a:gd name="T12" fmla="*/ 2147483647 w 305"/>
              <a:gd name="T13" fmla="*/ 2147483647 h 107"/>
              <a:gd name="T14" fmla="*/ 2147483647 w 305"/>
              <a:gd name="T15" fmla="*/ 2147483647 h 107"/>
              <a:gd name="T16" fmla="*/ 2147483647 w 305"/>
              <a:gd name="T17" fmla="*/ 2147483647 h 107"/>
              <a:gd name="T18" fmla="*/ 2147483647 w 305"/>
              <a:gd name="T19" fmla="*/ 2147483647 h 107"/>
              <a:gd name="T20" fmla="*/ 2147483647 w 305"/>
              <a:gd name="T21" fmla="*/ 2147483647 h 107"/>
              <a:gd name="T22" fmla="*/ 2147483647 w 305"/>
              <a:gd name="T23" fmla="*/ 2147483647 h 107"/>
              <a:gd name="T24" fmla="*/ 2147483647 w 305"/>
              <a:gd name="T25" fmla="*/ 2147483647 h 107"/>
              <a:gd name="T26" fmla="*/ 2147483647 w 305"/>
              <a:gd name="T27" fmla="*/ 2147483647 h 107"/>
              <a:gd name="T28" fmla="*/ 2147483647 w 305"/>
              <a:gd name="T29" fmla="*/ 2147483647 h 107"/>
              <a:gd name="T30" fmla="*/ 2147483647 w 305"/>
              <a:gd name="T31" fmla="*/ 2147483647 h 107"/>
              <a:gd name="T32" fmla="*/ 2147483647 w 305"/>
              <a:gd name="T33" fmla="*/ 2147483647 h 107"/>
              <a:gd name="T34" fmla="*/ 2147483647 w 305"/>
              <a:gd name="T35" fmla="*/ 2147483647 h 107"/>
              <a:gd name="T36" fmla="*/ 2147483647 w 305"/>
              <a:gd name="T37" fmla="*/ 2147483647 h 107"/>
              <a:gd name="T38" fmla="*/ 2147483647 w 305"/>
              <a:gd name="T39" fmla="*/ 2147483647 h 107"/>
              <a:gd name="T40" fmla="*/ 2147483647 w 305"/>
              <a:gd name="T41" fmla="*/ 2147483647 h 107"/>
              <a:gd name="T42" fmla="*/ 2147483647 w 305"/>
              <a:gd name="T43" fmla="*/ 2147483647 h 107"/>
              <a:gd name="T44" fmla="*/ 2147483647 w 305"/>
              <a:gd name="T45" fmla="*/ 2147483647 h 107"/>
              <a:gd name="T46" fmla="*/ 2147483647 w 305"/>
              <a:gd name="T47" fmla="*/ 2147483647 h 107"/>
              <a:gd name="T48" fmla="*/ 2147483647 w 305"/>
              <a:gd name="T49" fmla="*/ 2147483647 h 107"/>
              <a:gd name="T50" fmla="*/ 2147483647 w 305"/>
              <a:gd name="T51" fmla="*/ 2147483647 h 107"/>
              <a:gd name="T52" fmla="*/ 2147483647 w 305"/>
              <a:gd name="T53" fmla="*/ 0 h 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5" h="107">
                <a:moveTo>
                  <a:pt x="0" y="107"/>
                </a:moveTo>
                <a:lnTo>
                  <a:pt x="12" y="104"/>
                </a:lnTo>
                <a:lnTo>
                  <a:pt x="23" y="100"/>
                </a:lnTo>
                <a:lnTo>
                  <a:pt x="35" y="93"/>
                </a:lnTo>
                <a:lnTo>
                  <a:pt x="47" y="90"/>
                </a:lnTo>
                <a:lnTo>
                  <a:pt x="59" y="88"/>
                </a:lnTo>
                <a:lnTo>
                  <a:pt x="70" y="85"/>
                </a:lnTo>
                <a:lnTo>
                  <a:pt x="82" y="83"/>
                </a:lnTo>
                <a:lnTo>
                  <a:pt x="94" y="77"/>
                </a:lnTo>
                <a:lnTo>
                  <a:pt x="106" y="78"/>
                </a:lnTo>
                <a:lnTo>
                  <a:pt x="117" y="75"/>
                </a:lnTo>
                <a:lnTo>
                  <a:pt x="129" y="72"/>
                </a:lnTo>
                <a:lnTo>
                  <a:pt x="141" y="67"/>
                </a:lnTo>
                <a:lnTo>
                  <a:pt x="153" y="65"/>
                </a:lnTo>
                <a:lnTo>
                  <a:pt x="164" y="61"/>
                </a:lnTo>
                <a:lnTo>
                  <a:pt x="176" y="54"/>
                </a:lnTo>
                <a:lnTo>
                  <a:pt x="188" y="49"/>
                </a:lnTo>
                <a:lnTo>
                  <a:pt x="200" y="44"/>
                </a:lnTo>
                <a:lnTo>
                  <a:pt x="211" y="39"/>
                </a:lnTo>
                <a:lnTo>
                  <a:pt x="223" y="33"/>
                </a:lnTo>
                <a:lnTo>
                  <a:pt x="235" y="29"/>
                </a:lnTo>
                <a:lnTo>
                  <a:pt x="247" y="23"/>
                </a:lnTo>
                <a:lnTo>
                  <a:pt x="258" y="23"/>
                </a:lnTo>
                <a:lnTo>
                  <a:pt x="270" y="20"/>
                </a:lnTo>
                <a:lnTo>
                  <a:pt x="282" y="13"/>
                </a:lnTo>
                <a:lnTo>
                  <a:pt x="294" y="6"/>
                </a:lnTo>
                <a:lnTo>
                  <a:pt x="305" y="0"/>
                </a:lnTo>
              </a:path>
            </a:pathLst>
          </a:custGeom>
          <a:noFill/>
          <a:ln w="76200" cmpd="sng">
            <a:solidFill>
              <a:srgbClr val="FF0000"/>
            </a:solidFill>
            <a:prstDash val="solid"/>
            <a:round/>
            <a:headEnd/>
            <a:tailEnd/>
          </a:ln>
        </p:spPr>
        <p:txBody>
          <a:bodyPr/>
          <a:lstStyle/>
          <a:p>
            <a:endParaRPr lang="en-US"/>
          </a:p>
        </p:txBody>
      </p:sp>
      <p:sp>
        <p:nvSpPr>
          <p:cNvPr id="53319" name="Rectangle 72"/>
          <p:cNvSpPr>
            <a:spLocks noChangeArrowheads="1"/>
          </p:cNvSpPr>
          <p:nvPr/>
        </p:nvSpPr>
        <p:spPr bwMode="auto">
          <a:xfrm>
            <a:off x="1322388" y="5470525"/>
            <a:ext cx="352425" cy="304800"/>
          </a:xfrm>
          <a:prstGeom prst="rect">
            <a:avLst/>
          </a:prstGeom>
          <a:noFill/>
          <a:ln w="9525">
            <a:noFill/>
            <a:miter lim="800000"/>
            <a:headEnd/>
            <a:tailEnd/>
          </a:ln>
        </p:spPr>
        <p:txBody>
          <a:bodyPr wrap="none" lIns="0" tIns="0" rIns="0" bIns="0">
            <a:spAutoFit/>
          </a:bodyPr>
          <a:lstStyle/>
          <a:p>
            <a:pPr algn="ctr" eaLnBrk="0" hangingPunct="0"/>
            <a:r>
              <a:rPr lang="en-US" sz="2000" b="1">
                <a:solidFill>
                  <a:srgbClr val="000000"/>
                </a:solidFill>
              </a:rPr>
              <a:t>0.5</a:t>
            </a:r>
            <a:endParaRPr lang="en-US" sz="2000">
              <a:solidFill>
                <a:srgbClr val="000000"/>
              </a:solidFill>
            </a:endParaRPr>
          </a:p>
        </p:txBody>
      </p:sp>
      <p:sp>
        <p:nvSpPr>
          <p:cNvPr id="53320" name="Rectangle 73"/>
          <p:cNvSpPr>
            <a:spLocks noChangeArrowheads="1"/>
          </p:cNvSpPr>
          <p:nvPr/>
        </p:nvSpPr>
        <p:spPr bwMode="auto">
          <a:xfrm>
            <a:off x="1295400" y="4495800"/>
            <a:ext cx="352425" cy="304800"/>
          </a:xfrm>
          <a:prstGeom prst="rect">
            <a:avLst/>
          </a:prstGeom>
          <a:noFill/>
          <a:ln w="9525">
            <a:noFill/>
            <a:miter lim="800000"/>
            <a:headEnd/>
            <a:tailEnd/>
          </a:ln>
        </p:spPr>
        <p:txBody>
          <a:bodyPr wrap="none" lIns="0" tIns="0" rIns="0" bIns="0">
            <a:spAutoFit/>
          </a:bodyPr>
          <a:lstStyle/>
          <a:p>
            <a:pPr algn="ctr" eaLnBrk="0" hangingPunct="0"/>
            <a:r>
              <a:rPr lang="en-US" sz="2000" b="1">
                <a:solidFill>
                  <a:srgbClr val="000000"/>
                </a:solidFill>
              </a:rPr>
              <a:t>1.0</a:t>
            </a:r>
            <a:endParaRPr lang="en-US" sz="2000">
              <a:solidFill>
                <a:srgbClr val="000000"/>
              </a:solidFill>
            </a:endParaRPr>
          </a:p>
        </p:txBody>
      </p:sp>
      <p:sp>
        <p:nvSpPr>
          <p:cNvPr id="53321" name="Rectangle 74"/>
          <p:cNvSpPr>
            <a:spLocks noChangeArrowheads="1"/>
          </p:cNvSpPr>
          <p:nvPr/>
        </p:nvSpPr>
        <p:spPr bwMode="auto">
          <a:xfrm>
            <a:off x="1295400" y="3489325"/>
            <a:ext cx="352425" cy="304800"/>
          </a:xfrm>
          <a:prstGeom prst="rect">
            <a:avLst/>
          </a:prstGeom>
          <a:noFill/>
          <a:ln w="9525">
            <a:noFill/>
            <a:miter lim="800000"/>
            <a:headEnd/>
            <a:tailEnd/>
          </a:ln>
        </p:spPr>
        <p:txBody>
          <a:bodyPr wrap="none" lIns="0" tIns="0" rIns="0" bIns="0">
            <a:spAutoFit/>
          </a:bodyPr>
          <a:lstStyle/>
          <a:p>
            <a:pPr algn="ctr" eaLnBrk="0" hangingPunct="0"/>
            <a:r>
              <a:rPr lang="en-US" sz="2000" b="1">
                <a:solidFill>
                  <a:srgbClr val="000000"/>
                </a:solidFill>
              </a:rPr>
              <a:t>1.5</a:t>
            </a:r>
            <a:endParaRPr lang="en-US" sz="2000">
              <a:solidFill>
                <a:srgbClr val="000000"/>
              </a:solidFill>
            </a:endParaRPr>
          </a:p>
        </p:txBody>
      </p:sp>
      <p:sp>
        <p:nvSpPr>
          <p:cNvPr id="53322" name="Rectangle 75"/>
          <p:cNvSpPr>
            <a:spLocks noChangeArrowheads="1"/>
          </p:cNvSpPr>
          <p:nvPr/>
        </p:nvSpPr>
        <p:spPr bwMode="auto">
          <a:xfrm>
            <a:off x="1295400" y="2492375"/>
            <a:ext cx="352425" cy="304800"/>
          </a:xfrm>
          <a:prstGeom prst="rect">
            <a:avLst/>
          </a:prstGeom>
          <a:noFill/>
          <a:ln w="9525">
            <a:noFill/>
            <a:miter lim="800000"/>
            <a:headEnd/>
            <a:tailEnd/>
          </a:ln>
        </p:spPr>
        <p:txBody>
          <a:bodyPr wrap="none" lIns="0" tIns="0" rIns="0" bIns="0">
            <a:spAutoFit/>
          </a:bodyPr>
          <a:lstStyle/>
          <a:p>
            <a:pPr algn="ctr" eaLnBrk="0" hangingPunct="0"/>
            <a:r>
              <a:rPr lang="en-US" sz="2000" b="1">
                <a:solidFill>
                  <a:srgbClr val="000000"/>
                </a:solidFill>
              </a:rPr>
              <a:t>2.0</a:t>
            </a:r>
            <a:endParaRPr lang="en-US" sz="2000">
              <a:solidFill>
                <a:srgbClr val="000000"/>
              </a:solidFill>
            </a:endParaRPr>
          </a:p>
        </p:txBody>
      </p:sp>
      <p:sp>
        <p:nvSpPr>
          <p:cNvPr id="53323" name="Rectangle 76"/>
          <p:cNvSpPr>
            <a:spLocks noChangeArrowheads="1"/>
          </p:cNvSpPr>
          <p:nvPr/>
        </p:nvSpPr>
        <p:spPr bwMode="auto">
          <a:xfrm rot="-2700000">
            <a:off x="1490663" y="5830888"/>
            <a:ext cx="450850" cy="244475"/>
          </a:xfrm>
          <a:prstGeom prst="rect">
            <a:avLst/>
          </a:prstGeom>
          <a:noFill/>
          <a:ln w="9525">
            <a:noFill/>
            <a:miter lim="800000"/>
            <a:headEnd/>
            <a:tailEnd/>
          </a:ln>
        </p:spPr>
        <p:txBody>
          <a:bodyPr wrap="none" lIns="0" tIns="0" rIns="0" bIns="0">
            <a:spAutoFit/>
          </a:bodyPr>
          <a:lstStyle/>
          <a:p>
            <a:pPr algn="ctr" eaLnBrk="0" hangingPunct="0"/>
            <a:r>
              <a:rPr lang="en-US" sz="1600" b="1">
                <a:solidFill>
                  <a:srgbClr val="000000"/>
                </a:solidFill>
              </a:rPr>
              <a:t>1947</a:t>
            </a:r>
            <a:endParaRPr lang="en-US" sz="1600">
              <a:solidFill>
                <a:srgbClr val="000000"/>
              </a:solidFill>
            </a:endParaRPr>
          </a:p>
        </p:txBody>
      </p:sp>
      <p:sp>
        <p:nvSpPr>
          <p:cNvPr id="53324" name="Rectangle 77"/>
          <p:cNvSpPr>
            <a:spLocks noChangeArrowheads="1"/>
          </p:cNvSpPr>
          <p:nvPr/>
        </p:nvSpPr>
        <p:spPr bwMode="auto">
          <a:xfrm rot="-2700000">
            <a:off x="1822450" y="5830888"/>
            <a:ext cx="450850" cy="244475"/>
          </a:xfrm>
          <a:prstGeom prst="rect">
            <a:avLst/>
          </a:prstGeom>
          <a:noFill/>
          <a:ln w="9525">
            <a:noFill/>
            <a:miter lim="800000"/>
            <a:headEnd/>
            <a:tailEnd/>
          </a:ln>
        </p:spPr>
        <p:txBody>
          <a:bodyPr wrap="none" lIns="0" tIns="0" rIns="0" bIns="0">
            <a:spAutoFit/>
          </a:bodyPr>
          <a:lstStyle/>
          <a:p>
            <a:pPr algn="ctr" eaLnBrk="0" hangingPunct="0"/>
            <a:r>
              <a:rPr lang="en-US" sz="1600" b="1">
                <a:solidFill>
                  <a:srgbClr val="000000"/>
                </a:solidFill>
              </a:rPr>
              <a:t>1950</a:t>
            </a:r>
            <a:endParaRPr lang="en-US" sz="1600">
              <a:solidFill>
                <a:srgbClr val="000000"/>
              </a:solidFill>
            </a:endParaRPr>
          </a:p>
        </p:txBody>
      </p:sp>
      <p:sp>
        <p:nvSpPr>
          <p:cNvPr id="53325" name="Rectangle 78"/>
          <p:cNvSpPr>
            <a:spLocks noChangeArrowheads="1"/>
          </p:cNvSpPr>
          <p:nvPr/>
        </p:nvSpPr>
        <p:spPr bwMode="auto">
          <a:xfrm rot="-2700000">
            <a:off x="2828925" y="5830888"/>
            <a:ext cx="450850" cy="244475"/>
          </a:xfrm>
          <a:prstGeom prst="rect">
            <a:avLst/>
          </a:prstGeom>
          <a:noFill/>
          <a:ln w="9525">
            <a:noFill/>
            <a:miter lim="800000"/>
            <a:headEnd/>
            <a:tailEnd/>
          </a:ln>
        </p:spPr>
        <p:txBody>
          <a:bodyPr wrap="none" lIns="0" tIns="0" rIns="0" bIns="0">
            <a:spAutoFit/>
          </a:bodyPr>
          <a:lstStyle/>
          <a:p>
            <a:pPr algn="ctr" eaLnBrk="0" hangingPunct="0"/>
            <a:r>
              <a:rPr lang="en-US" sz="1600" b="1">
                <a:solidFill>
                  <a:srgbClr val="000000"/>
                </a:solidFill>
              </a:rPr>
              <a:t>1960</a:t>
            </a:r>
            <a:endParaRPr lang="en-US" sz="1600">
              <a:solidFill>
                <a:srgbClr val="000000"/>
              </a:solidFill>
            </a:endParaRPr>
          </a:p>
        </p:txBody>
      </p:sp>
      <p:sp>
        <p:nvSpPr>
          <p:cNvPr id="53326" name="Rectangle 79"/>
          <p:cNvSpPr>
            <a:spLocks noChangeArrowheads="1"/>
          </p:cNvSpPr>
          <p:nvPr/>
        </p:nvSpPr>
        <p:spPr bwMode="auto">
          <a:xfrm rot="-2700000">
            <a:off x="4165600" y="5829300"/>
            <a:ext cx="450850" cy="244475"/>
          </a:xfrm>
          <a:prstGeom prst="rect">
            <a:avLst/>
          </a:prstGeom>
          <a:noFill/>
          <a:ln w="9525">
            <a:noFill/>
            <a:miter lim="800000"/>
            <a:headEnd/>
            <a:tailEnd/>
          </a:ln>
        </p:spPr>
        <p:txBody>
          <a:bodyPr wrap="none" lIns="0" tIns="0" rIns="0" bIns="0">
            <a:spAutoFit/>
          </a:bodyPr>
          <a:lstStyle/>
          <a:p>
            <a:pPr algn="ctr" eaLnBrk="0" hangingPunct="0"/>
            <a:r>
              <a:rPr lang="en-US" sz="1600" b="1">
                <a:solidFill>
                  <a:srgbClr val="000000"/>
                </a:solidFill>
              </a:rPr>
              <a:t>1970</a:t>
            </a:r>
            <a:endParaRPr lang="en-US" sz="1600">
              <a:solidFill>
                <a:srgbClr val="000000"/>
              </a:solidFill>
            </a:endParaRPr>
          </a:p>
        </p:txBody>
      </p:sp>
      <p:sp>
        <p:nvSpPr>
          <p:cNvPr id="53327" name="Rectangle 80"/>
          <p:cNvSpPr>
            <a:spLocks noChangeArrowheads="1"/>
          </p:cNvSpPr>
          <p:nvPr/>
        </p:nvSpPr>
        <p:spPr bwMode="auto">
          <a:xfrm rot="-2700000">
            <a:off x="5165725" y="5830888"/>
            <a:ext cx="450850" cy="244475"/>
          </a:xfrm>
          <a:prstGeom prst="rect">
            <a:avLst/>
          </a:prstGeom>
          <a:noFill/>
          <a:ln w="9525">
            <a:noFill/>
            <a:miter lim="800000"/>
            <a:headEnd/>
            <a:tailEnd/>
          </a:ln>
        </p:spPr>
        <p:txBody>
          <a:bodyPr wrap="none" lIns="0" tIns="0" rIns="0" bIns="0">
            <a:spAutoFit/>
          </a:bodyPr>
          <a:lstStyle/>
          <a:p>
            <a:pPr algn="ctr" eaLnBrk="0" hangingPunct="0"/>
            <a:r>
              <a:rPr lang="en-US" sz="1600" b="1">
                <a:solidFill>
                  <a:srgbClr val="000000"/>
                </a:solidFill>
              </a:rPr>
              <a:t>1980</a:t>
            </a:r>
            <a:endParaRPr lang="en-US" sz="1600">
              <a:solidFill>
                <a:srgbClr val="000000"/>
              </a:solidFill>
            </a:endParaRPr>
          </a:p>
        </p:txBody>
      </p:sp>
      <p:sp>
        <p:nvSpPr>
          <p:cNvPr id="53328" name="Rectangle 81"/>
          <p:cNvSpPr>
            <a:spLocks noChangeArrowheads="1"/>
          </p:cNvSpPr>
          <p:nvPr/>
        </p:nvSpPr>
        <p:spPr bwMode="auto">
          <a:xfrm rot="-2700000">
            <a:off x="6170613" y="5829300"/>
            <a:ext cx="450850" cy="244475"/>
          </a:xfrm>
          <a:prstGeom prst="rect">
            <a:avLst/>
          </a:prstGeom>
          <a:noFill/>
          <a:ln w="9525">
            <a:noFill/>
            <a:miter lim="800000"/>
            <a:headEnd/>
            <a:tailEnd/>
          </a:ln>
        </p:spPr>
        <p:txBody>
          <a:bodyPr wrap="none" lIns="0" tIns="0" rIns="0" bIns="0">
            <a:spAutoFit/>
          </a:bodyPr>
          <a:lstStyle/>
          <a:p>
            <a:pPr algn="ctr" eaLnBrk="0" hangingPunct="0"/>
            <a:r>
              <a:rPr lang="en-US" sz="1600" b="1">
                <a:solidFill>
                  <a:srgbClr val="000000"/>
                </a:solidFill>
              </a:rPr>
              <a:t>1990</a:t>
            </a:r>
            <a:endParaRPr lang="en-US" sz="1600">
              <a:solidFill>
                <a:srgbClr val="000000"/>
              </a:solidFill>
            </a:endParaRPr>
          </a:p>
        </p:txBody>
      </p:sp>
      <p:sp>
        <p:nvSpPr>
          <p:cNvPr id="53329" name="Rectangle 82"/>
          <p:cNvSpPr>
            <a:spLocks noChangeArrowheads="1"/>
          </p:cNvSpPr>
          <p:nvPr/>
        </p:nvSpPr>
        <p:spPr bwMode="auto">
          <a:xfrm rot="-2700000">
            <a:off x="7510463" y="5830888"/>
            <a:ext cx="450850" cy="244475"/>
          </a:xfrm>
          <a:prstGeom prst="rect">
            <a:avLst/>
          </a:prstGeom>
          <a:noFill/>
          <a:ln w="9525">
            <a:noFill/>
            <a:miter lim="800000"/>
            <a:headEnd/>
            <a:tailEnd/>
          </a:ln>
        </p:spPr>
        <p:txBody>
          <a:bodyPr wrap="none" lIns="0" tIns="0" rIns="0" bIns="0">
            <a:spAutoFit/>
          </a:bodyPr>
          <a:lstStyle/>
          <a:p>
            <a:pPr algn="ctr" eaLnBrk="0" hangingPunct="0"/>
            <a:r>
              <a:rPr lang="en-US" sz="1600" b="1">
                <a:solidFill>
                  <a:srgbClr val="000000"/>
                </a:solidFill>
              </a:rPr>
              <a:t>2000</a:t>
            </a:r>
            <a:endParaRPr lang="en-US" sz="1600">
              <a:solidFill>
                <a:srgbClr val="000000"/>
              </a:solidFill>
            </a:endParaRPr>
          </a:p>
        </p:txBody>
      </p:sp>
      <p:sp>
        <p:nvSpPr>
          <p:cNvPr id="53330" name="Rectangle 83"/>
          <p:cNvSpPr>
            <a:spLocks noChangeArrowheads="1"/>
          </p:cNvSpPr>
          <p:nvPr/>
        </p:nvSpPr>
        <p:spPr bwMode="auto">
          <a:xfrm rot="-2700000">
            <a:off x="8083550" y="5830888"/>
            <a:ext cx="450850" cy="244475"/>
          </a:xfrm>
          <a:prstGeom prst="rect">
            <a:avLst/>
          </a:prstGeom>
          <a:noFill/>
          <a:ln w="9525">
            <a:noFill/>
            <a:miter lim="800000"/>
            <a:headEnd/>
            <a:tailEnd/>
          </a:ln>
        </p:spPr>
        <p:txBody>
          <a:bodyPr wrap="none" lIns="0" tIns="0" rIns="0" bIns="0">
            <a:spAutoFit/>
          </a:bodyPr>
          <a:lstStyle/>
          <a:p>
            <a:pPr algn="ctr" eaLnBrk="0" hangingPunct="0"/>
            <a:r>
              <a:rPr lang="en-US" sz="1600" b="1">
                <a:solidFill>
                  <a:srgbClr val="000000"/>
                </a:solidFill>
              </a:rPr>
              <a:t>2006</a:t>
            </a:r>
            <a:endParaRPr lang="en-US" sz="1600">
              <a:solidFill>
                <a:srgbClr val="000000"/>
              </a:solidFill>
            </a:endParaRPr>
          </a:p>
        </p:txBody>
      </p:sp>
      <p:sp>
        <p:nvSpPr>
          <p:cNvPr id="889940" name="Text Box 84"/>
          <p:cNvSpPr txBox="1">
            <a:spLocks noChangeArrowheads="1"/>
          </p:cNvSpPr>
          <p:nvPr/>
        </p:nvSpPr>
        <p:spPr bwMode="auto">
          <a:xfrm>
            <a:off x="6248400" y="6400800"/>
            <a:ext cx="2439988" cy="260350"/>
          </a:xfrm>
          <a:prstGeom prst="rect">
            <a:avLst/>
          </a:prstGeom>
          <a:noFill/>
          <a:ln w="9525">
            <a:noFill/>
            <a:miter lim="800000"/>
            <a:headEnd/>
            <a:tailEnd/>
          </a:ln>
          <a:effectLst/>
        </p:spPr>
        <p:txBody>
          <a:bodyPr wrap="none">
            <a:spAutoFit/>
          </a:bodyPr>
          <a:lstStyle/>
          <a:p>
            <a:pPr algn="ctr" eaLnBrk="0" hangingPunct="0"/>
            <a:r>
              <a:rPr lang="en-US" sz="1100" b="1">
                <a:solidFill>
                  <a:srgbClr val="000000"/>
                </a:solidFill>
                <a:effectLst>
                  <a:outerShdw blurRad="38100" dist="38100" dir="2700000" algn="tl">
                    <a:srgbClr val="FFFFFF"/>
                  </a:outerShdw>
                </a:effectLst>
              </a:rPr>
              <a:t>Source: Economic Policy Institute</a:t>
            </a:r>
          </a:p>
        </p:txBody>
      </p:sp>
      <p:sp>
        <p:nvSpPr>
          <p:cNvPr id="28757" name="Line 85"/>
          <p:cNvSpPr>
            <a:spLocks noChangeShapeType="1"/>
          </p:cNvSpPr>
          <p:nvPr/>
        </p:nvSpPr>
        <p:spPr bwMode="auto">
          <a:xfrm>
            <a:off x="3581400" y="3048000"/>
            <a:ext cx="381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89942" name="Text Box 86"/>
          <p:cNvSpPr txBox="1">
            <a:spLocks noChangeArrowheads="1"/>
          </p:cNvSpPr>
          <p:nvPr/>
        </p:nvSpPr>
        <p:spPr bwMode="auto">
          <a:xfrm>
            <a:off x="3948113" y="2719388"/>
            <a:ext cx="2528887" cy="579437"/>
          </a:xfrm>
          <a:prstGeom prst="rect">
            <a:avLst/>
          </a:prstGeom>
          <a:noFill/>
          <a:ln w="9525">
            <a:noFill/>
            <a:miter lim="800000"/>
            <a:headEnd/>
            <a:tailEnd/>
          </a:ln>
          <a:effectLst/>
        </p:spPr>
        <p:txBody>
          <a:bodyPr wrap="none">
            <a:spAutoFit/>
          </a:bodyPr>
          <a:lstStyle/>
          <a:p>
            <a:pPr algn="ctr" eaLnBrk="0" hangingPunct="0"/>
            <a:r>
              <a:rPr lang="en-US" sz="3200" b="1">
                <a:solidFill>
                  <a:srgbClr val="FF0000"/>
                </a:solidFill>
                <a:effectLst>
                  <a:outerShdw blurRad="38100" dist="38100" dir="2700000" algn="tl">
                    <a:srgbClr val="000000"/>
                  </a:outerShdw>
                </a:effectLst>
              </a:rPr>
              <a:t>Productivity</a:t>
            </a:r>
          </a:p>
        </p:txBody>
      </p:sp>
      <p:sp>
        <p:nvSpPr>
          <p:cNvPr id="28759" name="Line 87"/>
          <p:cNvSpPr>
            <a:spLocks noChangeShapeType="1"/>
          </p:cNvSpPr>
          <p:nvPr/>
        </p:nvSpPr>
        <p:spPr bwMode="auto">
          <a:xfrm>
            <a:off x="3581400" y="3657600"/>
            <a:ext cx="381000" cy="0"/>
          </a:xfrm>
          <a:prstGeom prst="line">
            <a:avLst/>
          </a:prstGeom>
          <a:noFill/>
          <a:ln w="571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Arial" charset="0"/>
              <a:ea typeface="ＭＳ Ｐゴシック" charset="0"/>
              <a:cs typeface="Arial" charset="0"/>
            </a:endParaRPr>
          </a:p>
        </p:txBody>
      </p:sp>
      <p:sp>
        <p:nvSpPr>
          <p:cNvPr id="889944" name="Text Box 88"/>
          <p:cNvSpPr txBox="1">
            <a:spLocks noChangeArrowheads="1"/>
          </p:cNvSpPr>
          <p:nvPr/>
        </p:nvSpPr>
        <p:spPr bwMode="auto">
          <a:xfrm>
            <a:off x="3952875" y="3328988"/>
            <a:ext cx="1492250" cy="579437"/>
          </a:xfrm>
          <a:prstGeom prst="rect">
            <a:avLst/>
          </a:prstGeom>
          <a:noFill/>
          <a:ln w="9525">
            <a:noFill/>
            <a:miter lim="800000"/>
            <a:headEnd/>
            <a:tailEnd/>
          </a:ln>
          <a:effectLst/>
        </p:spPr>
        <p:txBody>
          <a:bodyPr wrap="none">
            <a:spAutoFit/>
          </a:bodyPr>
          <a:lstStyle/>
          <a:p>
            <a:pPr algn="ctr" eaLnBrk="0" hangingPunct="0"/>
            <a:r>
              <a:rPr lang="en-US" sz="3200" b="1">
                <a:solidFill>
                  <a:srgbClr val="003399"/>
                </a:solidFill>
                <a:effectLst>
                  <a:outerShdw blurRad="38100" dist="38100" dir="2700000" algn="tl">
                    <a:srgbClr val="000000"/>
                  </a:outerShdw>
                </a:effectLst>
              </a:rPr>
              <a:t>Wages</a:t>
            </a:r>
          </a:p>
        </p:txBody>
      </p:sp>
      <p:sp>
        <p:nvSpPr>
          <p:cNvPr id="889945" name="Freeform 89"/>
          <p:cNvSpPr>
            <a:spLocks/>
          </p:cNvSpPr>
          <p:nvPr/>
        </p:nvSpPr>
        <p:spPr bwMode="auto">
          <a:xfrm>
            <a:off x="4800600" y="4419600"/>
            <a:ext cx="3733800" cy="304800"/>
          </a:xfrm>
          <a:custGeom>
            <a:avLst/>
            <a:gdLst>
              <a:gd name="T0" fmla="*/ 0 w 376"/>
              <a:gd name="T1" fmla="*/ 2147483647 h 21"/>
              <a:gd name="T2" fmla="*/ 2147483647 w 376"/>
              <a:gd name="T3" fmla="*/ 2147483647 h 21"/>
              <a:gd name="T4" fmla="*/ 2147483647 w 376"/>
              <a:gd name="T5" fmla="*/ 2147483647 h 21"/>
              <a:gd name="T6" fmla="*/ 2147483647 w 376"/>
              <a:gd name="T7" fmla="*/ 2147483647 h 21"/>
              <a:gd name="T8" fmla="*/ 2147483647 w 376"/>
              <a:gd name="T9" fmla="*/ 2147483647 h 21"/>
              <a:gd name="T10" fmla="*/ 2147483647 w 376"/>
              <a:gd name="T11" fmla="*/ 2147483647 h 21"/>
              <a:gd name="T12" fmla="*/ 2147483647 w 376"/>
              <a:gd name="T13" fmla="*/ 2147483647 h 21"/>
              <a:gd name="T14" fmla="*/ 2147483647 w 376"/>
              <a:gd name="T15" fmla="*/ 2147483647 h 21"/>
              <a:gd name="T16" fmla="*/ 2147483647 w 376"/>
              <a:gd name="T17" fmla="*/ 2147483647 h 21"/>
              <a:gd name="T18" fmla="*/ 2147483647 w 376"/>
              <a:gd name="T19" fmla="*/ 2147483647 h 21"/>
              <a:gd name="T20" fmla="*/ 2147483647 w 376"/>
              <a:gd name="T21" fmla="*/ 2147483647 h 21"/>
              <a:gd name="T22" fmla="*/ 2147483647 w 376"/>
              <a:gd name="T23" fmla="*/ 2147483647 h 21"/>
              <a:gd name="T24" fmla="*/ 2147483647 w 376"/>
              <a:gd name="T25" fmla="*/ 2147483647 h 21"/>
              <a:gd name="T26" fmla="*/ 2147483647 w 376"/>
              <a:gd name="T27" fmla="*/ 2147483647 h 21"/>
              <a:gd name="T28" fmla="*/ 2147483647 w 376"/>
              <a:gd name="T29" fmla="*/ 2147483647 h 21"/>
              <a:gd name="T30" fmla="*/ 2147483647 w 376"/>
              <a:gd name="T31" fmla="*/ 2147483647 h 21"/>
              <a:gd name="T32" fmla="*/ 2147483647 w 376"/>
              <a:gd name="T33" fmla="*/ 2147483647 h 21"/>
              <a:gd name="T34" fmla="*/ 2147483647 w 376"/>
              <a:gd name="T35" fmla="*/ 2147483647 h 21"/>
              <a:gd name="T36" fmla="*/ 2147483647 w 376"/>
              <a:gd name="T37" fmla="*/ 2147483647 h 21"/>
              <a:gd name="T38" fmla="*/ 2147483647 w 376"/>
              <a:gd name="T39" fmla="*/ 2147483647 h 21"/>
              <a:gd name="T40" fmla="*/ 2147483647 w 376"/>
              <a:gd name="T41" fmla="*/ 2147483647 h 21"/>
              <a:gd name="T42" fmla="*/ 2147483647 w 376"/>
              <a:gd name="T43" fmla="*/ 2147483647 h 21"/>
              <a:gd name="T44" fmla="*/ 2147483647 w 376"/>
              <a:gd name="T45" fmla="*/ 2147483647 h 21"/>
              <a:gd name="T46" fmla="*/ 2147483647 w 376"/>
              <a:gd name="T47" fmla="*/ 2147483647 h 21"/>
              <a:gd name="T48" fmla="*/ 2147483647 w 376"/>
              <a:gd name="T49" fmla="*/ 2147483647 h 21"/>
              <a:gd name="T50" fmla="*/ 2147483647 w 376"/>
              <a:gd name="T51" fmla="*/ 2147483647 h 21"/>
              <a:gd name="T52" fmla="*/ 2147483647 w 376"/>
              <a:gd name="T53" fmla="*/ 2147483647 h 21"/>
              <a:gd name="T54" fmla="*/ 2147483647 w 376"/>
              <a:gd name="T55" fmla="*/ 2147483647 h 21"/>
              <a:gd name="T56" fmla="*/ 2147483647 w 376"/>
              <a:gd name="T57" fmla="*/ 2147483647 h 21"/>
              <a:gd name="T58" fmla="*/ 2147483647 w 376"/>
              <a:gd name="T59" fmla="*/ 0 h 21"/>
              <a:gd name="T60" fmla="*/ 2147483647 w 376"/>
              <a:gd name="T61" fmla="*/ 0 h 21"/>
              <a:gd name="T62" fmla="*/ 2147483647 w 376"/>
              <a:gd name="T63" fmla="*/ 2147483647 h 21"/>
              <a:gd name="T64" fmla="*/ 2147483647 w 376"/>
              <a:gd name="T65" fmla="*/ 2147483647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6" h="21">
                <a:moveTo>
                  <a:pt x="0" y="7"/>
                </a:moveTo>
                <a:lnTo>
                  <a:pt x="12" y="12"/>
                </a:lnTo>
                <a:lnTo>
                  <a:pt x="24" y="15"/>
                </a:lnTo>
                <a:lnTo>
                  <a:pt x="36" y="13"/>
                </a:lnTo>
                <a:lnTo>
                  <a:pt x="47" y="11"/>
                </a:lnTo>
                <a:lnTo>
                  <a:pt x="59" y="3"/>
                </a:lnTo>
                <a:lnTo>
                  <a:pt x="71" y="6"/>
                </a:lnTo>
                <a:lnTo>
                  <a:pt x="82" y="12"/>
                </a:lnTo>
                <a:lnTo>
                  <a:pt x="94" y="14"/>
                </a:lnTo>
                <a:lnTo>
                  <a:pt x="106" y="14"/>
                </a:lnTo>
                <a:lnTo>
                  <a:pt x="118" y="14"/>
                </a:lnTo>
                <a:lnTo>
                  <a:pt x="129" y="15"/>
                </a:lnTo>
                <a:lnTo>
                  <a:pt x="141" y="15"/>
                </a:lnTo>
                <a:lnTo>
                  <a:pt x="153" y="15"/>
                </a:lnTo>
                <a:lnTo>
                  <a:pt x="165" y="17"/>
                </a:lnTo>
                <a:lnTo>
                  <a:pt x="176" y="17"/>
                </a:lnTo>
                <a:lnTo>
                  <a:pt x="188" y="18"/>
                </a:lnTo>
                <a:lnTo>
                  <a:pt x="200" y="20"/>
                </a:lnTo>
                <a:lnTo>
                  <a:pt x="212" y="21"/>
                </a:lnTo>
                <a:lnTo>
                  <a:pt x="223" y="21"/>
                </a:lnTo>
                <a:lnTo>
                  <a:pt x="235" y="21"/>
                </a:lnTo>
                <a:lnTo>
                  <a:pt x="247" y="20"/>
                </a:lnTo>
                <a:lnTo>
                  <a:pt x="259" y="19"/>
                </a:lnTo>
                <a:lnTo>
                  <a:pt x="270" y="18"/>
                </a:lnTo>
                <a:lnTo>
                  <a:pt x="282" y="15"/>
                </a:lnTo>
                <a:lnTo>
                  <a:pt x="294" y="9"/>
                </a:lnTo>
                <a:lnTo>
                  <a:pt x="306" y="6"/>
                </a:lnTo>
                <a:lnTo>
                  <a:pt x="317" y="5"/>
                </a:lnTo>
                <a:lnTo>
                  <a:pt x="329" y="3"/>
                </a:lnTo>
                <a:lnTo>
                  <a:pt x="341" y="0"/>
                </a:lnTo>
                <a:lnTo>
                  <a:pt x="353" y="0"/>
                </a:lnTo>
                <a:lnTo>
                  <a:pt x="364" y="1"/>
                </a:lnTo>
                <a:lnTo>
                  <a:pt x="376" y="2"/>
                </a:lnTo>
              </a:path>
            </a:pathLst>
          </a:custGeom>
          <a:noFill/>
          <a:ln w="76200" cmpd="sng">
            <a:solidFill>
              <a:srgbClr val="003399"/>
            </a:solidFill>
            <a:prstDash val="solid"/>
            <a:round/>
            <a:headEnd/>
            <a:tailEnd/>
          </a:ln>
        </p:spPr>
        <p:txBody>
          <a:bodyPr/>
          <a:lstStyle/>
          <a:p>
            <a:endParaRPr lang="en-US"/>
          </a:p>
        </p:txBody>
      </p:sp>
      <p:sp>
        <p:nvSpPr>
          <p:cNvPr id="889946" name="Freeform 90"/>
          <p:cNvSpPr>
            <a:spLocks/>
          </p:cNvSpPr>
          <p:nvPr/>
        </p:nvSpPr>
        <p:spPr bwMode="auto">
          <a:xfrm>
            <a:off x="4800600" y="2901950"/>
            <a:ext cx="3570288" cy="1641475"/>
          </a:xfrm>
          <a:custGeom>
            <a:avLst/>
            <a:gdLst>
              <a:gd name="T0" fmla="*/ 0 w 376"/>
              <a:gd name="T1" fmla="*/ 2147483647 h 173"/>
              <a:gd name="T2" fmla="*/ 2147483647 w 376"/>
              <a:gd name="T3" fmla="*/ 2147483647 h 173"/>
              <a:gd name="T4" fmla="*/ 2147483647 w 376"/>
              <a:gd name="T5" fmla="*/ 2147483647 h 173"/>
              <a:gd name="T6" fmla="*/ 2147483647 w 376"/>
              <a:gd name="T7" fmla="*/ 2147483647 h 173"/>
              <a:gd name="T8" fmla="*/ 2147483647 w 376"/>
              <a:gd name="T9" fmla="*/ 2147483647 h 173"/>
              <a:gd name="T10" fmla="*/ 2147483647 w 376"/>
              <a:gd name="T11" fmla="*/ 2147483647 h 173"/>
              <a:gd name="T12" fmla="*/ 2147483647 w 376"/>
              <a:gd name="T13" fmla="*/ 2147483647 h 173"/>
              <a:gd name="T14" fmla="*/ 2147483647 w 376"/>
              <a:gd name="T15" fmla="*/ 2147483647 h 173"/>
              <a:gd name="T16" fmla="*/ 2147483647 w 376"/>
              <a:gd name="T17" fmla="*/ 2147483647 h 173"/>
              <a:gd name="T18" fmla="*/ 2147483647 w 376"/>
              <a:gd name="T19" fmla="*/ 2147483647 h 173"/>
              <a:gd name="T20" fmla="*/ 2147483647 w 376"/>
              <a:gd name="T21" fmla="*/ 2147483647 h 173"/>
              <a:gd name="T22" fmla="*/ 2147483647 w 376"/>
              <a:gd name="T23" fmla="*/ 2147483647 h 173"/>
              <a:gd name="T24" fmla="*/ 2147483647 w 376"/>
              <a:gd name="T25" fmla="*/ 2147483647 h 173"/>
              <a:gd name="T26" fmla="*/ 2147483647 w 376"/>
              <a:gd name="T27" fmla="*/ 2147483647 h 173"/>
              <a:gd name="T28" fmla="*/ 2147483647 w 376"/>
              <a:gd name="T29" fmla="*/ 2147483647 h 173"/>
              <a:gd name="T30" fmla="*/ 2147483647 w 376"/>
              <a:gd name="T31" fmla="*/ 2147483647 h 173"/>
              <a:gd name="T32" fmla="*/ 2147483647 w 376"/>
              <a:gd name="T33" fmla="*/ 2147483647 h 173"/>
              <a:gd name="T34" fmla="*/ 2147483647 w 376"/>
              <a:gd name="T35" fmla="*/ 2147483647 h 173"/>
              <a:gd name="T36" fmla="*/ 2147483647 w 376"/>
              <a:gd name="T37" fmla="*/ 2147483647 h 173"/>
              <a:gd name="T38" fmla="*/ 2147483647 w 376"/>
              <a:gd name="T39" fmla="*/ 2147483647 h 173"/>
              <a:gd name="T40" fmla="*/ 2147483647 w 376"/>
              <a:gd name="T41" fmla="*/ 2147483647 h 173"/>
              <a:gd name="T42" fmla="*/ 2147483647 w 376"/>
              <a:gd name="T43" fmla="*/ 2147483647 h 173"/>
              <a:gd name="T44" fmla="*/ 2147483647 w 376"/>
              <a:gd name="T45" fmla="*/ 2147483647 h 173"/>
              <a:gd name="T46" fmla="*/ 2147483647 w 376"/>
              <a:gd name="T47" fmla="*/ 2147483647 h 173"/>
              <a:gd name="T48" fmla="*/ 2147483647 w 376"/>
              <a:gd name="T49" fmla="*/ 2147483647 h 173"/>
              <a:gd name="T50" fmla="*/ 2147483647 w 376"/>
              <a:gd name="T51" fmla="*/ 2147483647 h 173"/>
              <a:gd name="T52" fmla="*/ 2147483647 w 376"/>
              <a:gd name="T53" fmla="*/ 2147483647 h 173"/>
              <a:gd name="T54" fmla="*/ 2147483647 w 376"/>
              <a:gd name="T55" fmla="*/ 2147483647 h 173"/>
              <a:gd name="T56" fmla="*/ 2147483647 w 376"/>
              <a:gd name="T57" fmla="*/ 2147483647 h 173"/>
              <a:gd name="T58" fmla="*/ 2147483647 w 376"/>
              <a:gd name="T59" fmla="*/ 2147483647 h 173"/>
              <a:gd name="T60" fmla="*/ 2147483647 w 376"/>
              <a:gd name="T61" fmla="*/ 2147483647 h 173"/>
              <a:gd name="T62" fmla="*/ 2147483647 w 376"/>
              <a:gd name="T63" fmla="*/ 2147483647 h 173"/>
              <a:gd name="T64" fmla="*/ 2147483647 w 376"/>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6" h="173">
                <a:moveTo>
                  <a:pt x="0" y="170"/>
                </a:moveTo>
                <a:lnTo>
                  <a:pt x="12" y="173"/>
                </a:lnTo>
                <a:lnTo>
                  <a:pt x="24" y="167"/>
                </a:lnTo>
                <a:lnTo>
                  <a:pt x="36" y="160"/>
                </a:lnTo>
                <a:lnTo>
                  <a:pt x="47" y="157"/>
                </a:lnTo>
                <a:lnTo>
                  <a:pt x="59" y="154"/>
                </a:lnTo>
                <a:lnTo>
                  <a:pt x="71" y="155"/>
                </a:lnTo>
                <a:lnTo>
                  <a:pt x="82" y="155"/>
                </a:lnTo>
                <a:lnTo>
                  <a:pt x="94" y="152"/>
                </a:lnTo>
                <a:lnTo>
                  <a:pt x="106" y="154"/>
                </a:lnTo>
                <a:lnTo>
                  <a:pt x="118" y="144"/>
                </a:lnTo>
                <a:lnTo>
                  <a:pt x="129" y="139"/>
                </a:lnTo>
                <a:lnTo>
                  <a:pt x="141" y="136"/>
                </a:lnTo>
                <a:lnTo>
                  <a:pt x="153" y="128"/>
                </a:lnTo>
                <a:lnTo>
                  <a:pt x="165" y="127"/>
                </a:lnTo>
                <a:lnTo>
                  <a:pt x="176" y="123"/>
                </a:lnTo>
                <a:lnTo>
                  <a:pt x="188" y="121"/>
                </a:lnTo>
                <a:lnTo>
                  <a:pt x="200" y="116"/>
                </a:lnTo>
                <a:lnTo>
                  <a:pt x="212" y="112"/>
                </a:lnTo>
                <a:lnTo>
                  <a:pt x="223" y="101"/>
                </a:lnTo>
                <a:lnTo>
                  <a:pt x="235" y="100"/>
                </a:lnTo>
                <a:lnTo>
                  <a:pt x="247" y="96"/>
                </a:lnTo>
                <a:lnTo>
                  <a:pt x="259" y="95"/>
                </a:lnTo>
                <a:lnTo>
                  <a:pt x="270" y="88"/>
                </a:lnTo>
                <a:lnTo>
                  <a:pt x="282" y="83"/>
                </a:lnTo>
                <a:lnTo>
                  <a:pt x="294" y="75"/>
                </a:lnTo>
                <a:lnTo>
                  <a:pt x="306" y="66"/>
                </a:lnTo>
                <a:lnTo>
                  <a:pt x="317" y="57"/>
                </a:lnTo>
                <a:lnTo>
                  <a:pt x="329" y="49"/>
                </a:lnTo>
                <a:lnTo>
                  <a:pt x="341" y="36"/>
                </a:lnTo>
                <a:lnTo>
                  <a:pt x="353" y="23"/>
                </a:lnTo>
                <a:lnTo>
                  <a:pt x="364" y="10"/>
                </a:lnTo>
                <a:lnTo>
                  <a:pt x="376" y="0"/>
                </a:lnTo>
              </a:path>
            </a:pathLst>
          </a:custGeom>
          <a:noFill/>
          <a:ln w="76200" cmpd="sng">
            <a:solidFill>
              <a:srgbClr val="FF0000"/>
            </a:solidFill>
            <a:prstDash val="solid"/>
            <a:round/>
            <a:headEnd/>
            <a:tailEnd/>
          </a:ln>
        </p:spPr>
        <p:txBody>
          <a:bodyPr/>
          <a:lstStyle/>
          <a:p>
            <a:endParaRPr lang="en-US"/>
          </a:p>
        </p:txBody>
      </p:sp>
      <p:sp>
        <p:nvSpPr>
          <p:cNvPr id="53338" name="Line 91"/>
          <p:cNvSpPr>
            <a:spLocks noChangeShapeType="1"/>
          </p:cNvSpPr>
          <p:nvPr/>
        </p:nvSpPr>
        <p:spPr bwMode="auto">
          <a:xfrm>
            <a:off x="1752600" y="3581400"/>
            <a:ext cx="122238" cy="6350"/>
          </a:xfrm>
          <a:prstGeom prst="line">
            <a:avLst/>
          </a:prstGeom>
          <a:noFill/>
          <a:ln w="57150">
            <a:solidFill>
              <a:schemeClr val="tx2"/>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9926"/>
                                        </p:tgtEl>
                                        <p:attrNameLst>
                                          <p:attrName>style.visibility</p:attrName>
                                        </p:attrNameLst>
                                      </p:cBhvr>
                                      <p:to>
                                        <p:strVal val="visible"/>
                                      </p:to>
                                    </p:set>
                                    <p:animEffect transition="in" filter="wipe(left)">
                                      <p:cBhvr>
                                        <p:cTn id="7" dur="2000"/>
                                        <p:tgtEl>
                                          <p:spTgt spid="8899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89927"/>
                                        </p:tgtEl>
                                        <p:attrNameLst>
                                          <p:attrName>style.visibility</p:attrName>
                                        </p:attrNameLst>
                                      </p:cBhvr>
                                      <p:to>
                                        <p:strVal val="visible"/>
                                      </p:to>
                                    </p:set>
                                    <p:animEffect transition="in" filter="wipe(left)">
                                      <p:cBhvr>
                                        <p:cTn id="10" dur="2000"/>
                                        <p:tgtEl>
                                          <p:spTgt spid="88992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89945"/>
                                        </p:tgtEl>
                                        <p:attrNameLst>
                                          <p:attrName>style.visibility</p:attrName>
                                        </p:attrNameLst>
                                      </p:cBhvr>
                                      <p:to>
                                        <p:strVal val="visible"/>
                                      </p:to>
                                    </p:set>
                                    <p:animEffect transition="in" filter="wipe(left)">
                                      <p:cBhvr>
                                        <p:cTn id="15" dur="2000"/>
                                        <p:tgtEl>
                                          <p:spTgt spid="88994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89946"/>
                                        </p:tgtEl>
                                        <p:attrNameLst>
                                          <p:attrName>style.visibility</p:attrName>
                                        </p:attrNameLst>
                                      </p:cBhvr>
                                      <p:to>
                                        <p:strVal val="visible"/>
                                      </p:to>
                                    </p:set>
                                    <p:animEffect transition="in" filter="wipe(left)">
                                      <p:cBhvr>
                                        <p:cTn id="18" dur="2000"/>
                                        <p:tgtEl>
                                          <p:spTgt spid="889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926" grpId="0" animBg="1"/>
      <p:bldP spid="889927" grpId="0" animBg="1"/>
      <p:bldP spid="889945" grpId="0" animBg="1"/>
      <p:bldP spid="8899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1523999"/>
          </a:xfrm>
        </p:spPr>
        <p:txBody>
          <a:bodyPr>
            <a:noAutofit/>
          </a:bodyPr>
          <a:lstStyle/>
          <a:p>
            <a:r>
              <a:rPr lang="en-US" sz="3200" b="1" dirty="0" smtClean="0"/>
              <a:t>Whatever Happened to Shared Prosperity?</a:t>
            </a:r>
            <a:r>
              <a:rPr lang="en-US" sz="3600" b="1" dirty="0" smtClean="0"/>
              <a:t/>
            </a:r>
            <a:br>
              <a:rPr lang="en-US" sz="3600" b="1" dirty="0" smtClean="0"/>
            </a:br>
            <a:r>
              <a:rPr lang="en-US" sz="3200" b="1" dirty="0" smtClean="0"/>
              <a:t>The Machinists at Caterpillar</a:t>
            </a:r>
            <a:endParaRPr lang="en-US" sz="3200" b="1" dirty="0"/>
          </a:p>
        </p:txBody>
      </p:sp>
      <p:sp>
        <p:nvSpPr>
          <p:cNvPr id="3" name="Subtitle 2"/>
          <p:cNvSpPr>
            <a:spLocks noGrp="1"/>
          </p:cNvSpPr>
          <p:nvPr>
            <p:ph type="subTitle" idx="1"/>
          </p:nvPr>
        </p:nvSpPr>
        <p:spPr>
          <a:xfrm>
            <a:off x="533400" y="2667000"/>
            <a:ext cx="4419600" cy="3200400"/>
          </a:xfrm>
        </p:spPr>
        <p:txBody>
          <a:bodyPr>
            <a:normAutofit fontScale="62500" lnSpcReduction="20000"/>
          </a:bodyPr>
          <a:lstStyle/>
          <a:p>
            <a:pPr algn="l"/>
            <a:r>
              <a:rPr lang="en-US" dirty="0" smtClean="0"/>
              <a:t>“</a:t>
            </a:r>
            <a:r>
              <a:rPr lang="en-US" b="1" dirty="0" smtClean="0">
                <a:solidFill>
                  <a:schemeClr val="tx1"/>
                </a:solidFill>
              </a:rPr>
              <a:t>Despite earning a record $4.9 billion profit last year and projecting even better results for 2012, the company is insisting on a six-year wage freeze and a pension freeze for most of the 780 production workers at its factory here. Caterpillar says it needs to keep its labor costs down to ensure its future competitiveness.”</a:t>
            </a:r>
          </a:p>
          <a:p>
            <a:pPr algn="l"/>
            <a:endParaRPr lang="en-US" b="1" dirty="0" smtClean="0">
              <a:solidFill>
                <a:schemeClr val="tx1"/>
              </a:solidFill>
            </a:endParaRPr>
          </a:p>
          <a:p>
            <a:pPr algn="l"/>
            <a:r>
              <a:rPr lang="en-US" b="1" i="1" dirty="0" smtClean="0">
                <a:solidFill>
                  <a:schemeClr val="tx1"/>
                </a:solidFill>
              </a:rPr>
              <a:t>New York Times</a:t>
            </a:r>
            <a:r>
              <a:rPr lang="en-US" b="1" dirty="0" smtClean="0">
                <a:solidFill>
                  <a:schemeClr val="tx1"/>
                </a:solidFill>
              </a:rPr>
              <a:t>, July 2012</a:t>
            </a:r>
            <a:endParaRPr lang="en-US" b="1" dirty="0">
              <a:solidFill>
                <a:schemeClr val="tx1"/>
              </a:solidFill>
            </a:endParaRPr>
          </a:p>
        </p:txBody>
      </p:sp>
      <p:pic>
        <p:nvPicPr>
          <p:cNvPr id="1027" name="Picture 3"/>
          <p:cNvPicPr>
            <a:picLocks noChangeAspect="1" noChangeArrowheads="1"/>
          </p:cNvPicPr>
          <p:nvPr/>
        </p:nvPicPr>
        <p:blipFill>
          <a:blip r:embed="rId2" cstate="print"/>
          <a:srcRect/>
          <a:stretch>
            <a:fillRect/>
          </a:stretch>
        </p:blipFill>
        <p:spPr bwMode="auto">
          <a:xfrm>
            <a:off x="5804549" y="2971800"/>
            <a:ext cx="2520301"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799"/>
            <a:ext cx="7772400" cy="914401"/>
          </a:xfrm>
        </p:spPr>
        <p:txBody>
          <a:bodyPr>
            <a:normAutofit fontScale="90000"/>
          </a:bodyPr>
          <a:lstStyle/>
          <a:p>
            <a:r>
              <a:rPr lang="en-US" sz="3200" b="1" dirty="0" smtClean="0"/>
              <a:t>Then They Came for the Public Sector</a:t>
            </a:r>
            <a:br>
              <a:rPr lang="en-US" sz="3200" b="1" dirty="0" smtClean="0"/>
            </a:br>
            <a:endParaRPr lang="en-US" sz="3200" b="1" dirty="0" smtClean="0"/>
          </a:p>
        </p:txBody>
      </p:sp>
      <p:sp>
        <p:nvSpPr>
          <p:cNvPr id="3" name="Subtitle 2"/>
          <p:cNvSpPr>
            <a:spLocks noGrp="1"/>
          </p:cNvSpPr>
          <p:nvPr>
            <p:ph type="subTitle" idx="1"/>
          </p:nvPr>
        </p:nvSpPr>
        <p:spPr>
          <a:xfrm>
            <a:off x="533400" y="2286000"/>
            <a:ext cx="4343400" cy="3581400"/>
          </a:xfrm>
        </p:spPr>
        <p:txBody>
          <a:bodyPr>
            <a:normAutofit fontScale="77500" lnSpcReduction="20000"/>
          </a:bodyPr>
          <a:lstStyle/>
          <a:p>
            <a:pPr algn="l"/>
            <a:r>
              <a:rPr lang="en-US" b="1" dirty="0" smtClean="0">
                <a:solidFill>
                  <a:schemeClr val="tx1"/>
                </a:solidFill>
              </a:rPr>
              <a:t>“</a:t>
            </a:r>
            <a:r>
              <a:rPr lang="en-US" sz="3400" b="1" dirty="0" smtClean="0">
                <a:solidFill>
                  <a:schemeClr val="tx1"/>
                </a:solidFill>
              </a:rPr>
              <a:t>Who are these evil teachers who teach your children, these evil policemen who protect them, these evil firemen who pull them from burning buildings?  When did we all become evil?”</a:t>
            </a:r>
          </a:p>
          <a:p>
            <a:pPr algn="l"/>
            <a:endParaRPr lang="en-US" sz="3400" b="1" dirty="0" smtClean="0">
              <a:solidFill>
                <a:schemeClr val="tx1"/>
              </a:solidFill>
            </a:endParaRPr>
          </a:p>
          <a:p>
            <a:pPr algn="l"/>
            <a:r>
              <a:rPr lang="en-US" sz="3400" b="1" dirty="0" smtClean="0">
                <a:solidFill>
                  <a:schemeClr val="tx1"/>
                </a:solidFill>
              </a:rPr>
              <a:t>Chuck Canterbury, </a:t>
            </a:r>
          </a:p>
          <a:p>
            <a:pPr algn="l"/>
            <a:r>
              <a:rPr lang="en-US" sz="2600" b="1" dirty="0" smtClean="0">
                <a:solidFill>
                  <a:schemeClr val="tx1"/>
                </a:solidFill>
              </a:rPr>
              <a:t>President, Fraternal Order of Police</a:t>
            </a:r>
            <a:endParaRPr lang="en-US" sz="2600" b="1"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5638800" y="2209800"/>
            <a:ext cx="27432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904999"/>
          </a:xfrm>
        </p:spPr>
        <p:txBody>
          <a:bodyPr>
            <a:normAutofit fontScale="90000"/>
          </a:bodyPr>
          <a:lstStyle/>
          <a:p>
            <a:r>
              <a:rPr lang="en-US" sz="4000" b="1" i="1" dirty="0" smtClean="0"/>
              <a:t>Becoming Evil</a:t>
            </a:r>
            <a:r>
              <a:rPr lang="en-US" sz="4000" b="1" dirty="0" smtClean="0"/>
              <a:t>:</a:t>
            </a:r>
            <a:br>
              <a:rPr lang="en-US" sz="4000" b="1" dirty="0" smtClean="0"/>
            </a:br>
            <a:r>
              <a:rPr lang="en-US" sz="4000" b="1" dirty="0" smtClean="0"/>
              <a:t>Grover </a:t>
            </a:r>
            <a:r>
              <a:rPr lang="en-US" sz="4000" b="1" dirty="0" err="1" smtClean="0"/>
              <a:t>Norquist</a:t>
            </a:r>
            <a:r>
              <a:rPr lang="en-US" sz="4000" b="1" dirty="0" smtClean="0"/>
              <a:t>, </a:t>
            </a:r>
            <a:br>
              <a:rPr lang="en-US" sz="4000" b="1" dirty="0" smtClean="0"/>
            </a:br>
            <a:r>
              <a:rPr lang="en-US" sz="4000" b="1" dirty="0" smtClean="0"/>
              <a:t>on “Starving the Beast</a:t>
            </a:r>
            <a:r>
              <a:rPr lang="en-US" sz="3200" b="1" dirty="0" smtClean="0"/>
              <a:t>”</a:t>
            </a:r>
            <a:endParaRPr lang="en-US" sz="3200" b="1" dirty="0"/>
          </a:p>
        </p:txBody>
      </p:sp>
      <p:sp>
        <p:nvSpPr>
          <p:cNvPr id="3" name="Subtitle 2"/>
          <p:cNvSpPr>
            <a:spLocks noGrp="1"/>
          </p:cNvSpPr>
          <p:nvPr>
            <p:ph type="subTitle" idx="1"/>
          </p:nvPr>
        </p:nvSpPr>
        <p:spPr>
          <a:xfrm>
            <a:off x="685800" y="3124200"/>
            <a:ext cx="4419600" cy="2895600"/>
          </a:xfrm>
        </p:spPr>
        <p:txBody>
          <a:bodyPr>
            <a:normAutofit/>
          </a:bodyPr>
          <a:lstStyle/>
          <a:p>
            <a:pPr algn="l"/>
            <a:r>
              <a:rPr lang="en-US" sz="2800" b="1" dirty="0" smtClean="0">
                <a:solidFill>
                  <a:schemeClr val="tx1"/>
                </a:solidFill>
              </a:rPr>
              <a:t>"I don't want to abolish government.  I simply want to reduce it to the size where I can drag it into the bathroom and drown it in the bathtub.”</a:t>
            </a:r>
            <a:endParaRPr lang="en-US" sz="2800" b="1"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5410200" y="2667000"/>
            <a:ext cx="3048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990600" y="609600"/>
            <a:ext cx="6781800" cy="1524000"/>
          </a:xfrm>
        </p:spPr>
        <p:txBody>
          <a:bodyPr>
            <a:normAutofit fontScale="90000"/>
          </a:bodyPr>
          <a:lstStyle/>
          <a:p>
            <a:r>
              <a:rPr lang="en-US" sz="3600" b="1" i="1" dirty="0" smtClean="0"/>
              <a:t>Becoming Evil:</a:t>
            </a:r>
            <a:r>
              <a:rPr lang="en-US" sz="3600" b="1" dirty="0" smtClean="0"/>
              <a:t/>
            </a:r>
            <a:br>
              <a:rPr lang="en-US" sz="3600" b="1" dirty="0" smtClean="0"/>
            </a:br>
            <a:r>
              <a:rPr lang="en-US" sz="3600" b="1" dirty="0" err="1" smtClean="0"/>
              <a:t>Scapegoating</a:t>
            </a:r>
            <a:r>
              <a:rPr lang="en-US" sz="3600" b="1" dirty="0" smtClean="0"/>
              <a:t> the Public Sector</a:t>
            </a:r>
            <a:r>
              <a:rPr lang="en-US" sz="3200" b="1" dirty="0" smtClean="0"/>
              <a:t/>
            </a:r>
            <a:br>
              <a:rPr lang="en-US" sz="3200" b="1" dirty="0" smtClean="0"/>
            </a:br>
            <a:r>
              <a:rPr lang="en-US" sz="2200" b="1" dirty="0" smtClean="0"/>
              <a:t/>
            </a:r>
            <a:br>
              <a:rPr lang="en-US" sz="2200" b="1" dirty="0" smtClean="0"/>
            </a:br>
            <a:endParaRPr lang="en-US" sz="2200" b="1" dirty="0" smtClean="0"/>
          </a:p>
        </p:txBody>
      </p:sp>
      <p:sp>
        <p:nvSpPr>
          <p:cNvPr id="10243" name="Subtitle 2"/>
          <p:cNvSpPr>
            <a:spLocks noGrp="1"/>
          </p:cNvSpPr>
          <p:nvPr>
            <p:ph type="subTitle" idx="1"/>
          </p:nvPr>
        </p:nvSpPr>
        <p:spPr>
          <a:xfrm>
            <a:off x="533400" y="2286000"/>
            <a:ext cx="4495800" cy="4267200"/>
          </a:xfrm>
        </p:spPr>
        <p:txBody>
          <a:bodyPr>
            <a:normAutofit fontScale="92500" lnSpcReduction="20000"/>
          </a:bodyPr>
          <a:lstStyle/>
          <a:p>
            <a:pPr algn="l"/>
            <a:r>
              <a:rPr lang="en-US" sz="3000" dirty="0" smtClean="0"/>
              <a:t>“</a:t>
            </a:r>
            <a:r>
              <a:rPr lang="en-US" sz="3000" b="1" dirty="0" smtClean="0">
                <a:solidFill>
                  <a:schemeClr val="tx1"/>
                </a:solidFill>
              </a:rPr>
              <a:t>We have a new privileged class in America. We used to think of government workers as underpaid public servants. Now they are better paid than the people who pay their salaries.” </a:t>
            </a:r>
          </a:p>
          <a:p>
            <a:pPr algn="l"/>
            <a:endParaRPr lang="en-US" sz="2400" b="1" dirty="0" smtClean="0">
              <a:solidFill>
                <a:schemeClr val="tx1"/>
              </a:solidFill>
            </a:endParaRPr>
          </a:p>
          <a:p>
            <a:pPr algn="l"/>
            <a:r>
              <a:rPr lang="en-US" sz="2400" b="1" dirty="0" smtClean="0">
                <a:solidFill>
                  <a:schemeClr val="tx1"/>
                </a:solidFill>
              </a:rPr>
              <a:t>Former Indiana Governor </a:t>
            </a:r>
          </a:p>
          <a:p>
            <a:pPr algn="l"/>
            <a:r>
              <a:rPr lang="en-US" sz="2400" b="1" dirty="0" smtClean="0">
                <a:solidFill>
                  <a:schemeClr val="tx1"/>
                </a:solidFill>
              </a:rPr>
              <a:t>Mitch Daniels </a:t>
            </a:r>
            <a:r>
              <a:rPr lang="en-US" sz="2400" b="1" dirty="0" smtClean="0"/>
              <a:t/>
            </a:r>
            <a:br>
              <a:rPr lang="en-US" sz="2400" b="1" dirty="0" smtClean="0"/>
            </a:br>
            <a:r>
              <a:rPr lang="en-US" sz="2400" dirty="0" smtClean="0"/>
              <a:t/>
            </a:r>
            <a:br>
              <a:rPr lang="en-US" sz="2400" dirty="0" smtClean="0"/>
            </a:br>
            <a:endParaRPr lang="en-US" sz="2400" dirty="0" smtClean="0"/>
          </a:p>
        </p:txBody>
      </p:sp>
      <p:pic>
        <p:nvPicPr>
          <p:cNvPr id="10244" name="Picture 2"/>
          <p:cNvPicPr>
            <a:picLocks noChangeAspect="1" noChangeArrowheads="1"/>
          </p:cNvPicPr>
          <p:nvPr/>
        </p:nvPicPr>
        <p:blipFill>
          <a:blip r:embed="rId2" cstate="print"/>
          <a:srcRect/>
          <a:stretch>
            <a:fillRect/>
          </a:stretch>
        </p:blipFill>
        <p:spPr bwMode="auto">
          <a:xfrm>
            <a:off x="6400800" y="2667000"/>
            <a:ext cx="2133600" cy="27611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447799"/>
          </a:xfrm>
        </p:spPr>
        <p:txBody>
          <a:bodyPr>
            <a:normAutofit fontScale="90000"/>
          </a:bodyPr>
          <a:lstStyle/>
          <a:p>
            <a:r>
              <a:rPr lang="en-US" sz="3200" b="1" dirty="0" smtClean="0"/>
              <a:t>Pitting the Public Against Public Employees</a:t>
            </a:r>
            <a:br>
              <a:rPr lang="en-US" sz="3200" b="1" dirty="0" smtClean="0"/>
            </a:br>
            <a:r>
              <a:rPr lang="en-US" sz="3200" b="1" dirty="0"/>
              <a:t/>
            </a:r>
            <a:br>
              <a:rPr lang="en-US" sz="3200" b="1" dirty="0"/>
            </a:br>
            <a:r>
              <a:rPr lang="en-US" sz="2200" b="1" dirty="0" err="1" smtClean="0"/>
              <a:t>Che</a:t>
            </a:r>
            <a:r>
              <a:rPr lang="en-US" sz="2200" b="1" dirty="0" smtClean="0"/>
              <a:t> Ryan, letter to editor, </a:t>
            </a:r>
            <a:r>
              <a:rPr lang="en-US" sz="2200" b="1" i="1" dirty="0" smtClean="0"/>
              <a:t>Register Guard</a:t>
            </a:r>
            <a:r>
              <a:rPr lang="en-US" sz="2200" b="1" dirty="0" smtClean="0"/>
              <a:t>, August 2012</a:t>
            </a:r>
            <a:r>
              <a:rPr lang="en-US" sz="3200" b="1" dirty="0" smtClean="0"/>
              <a:t/>
            </a:r>
            <a:br>
              <a:rPr lang="en-US" sz="3200" b="1" dirty="0" smtClean="0"/>
            </a:br>
            <a:endParaRPr lang="en-US" sz="3200" b="1" dirty="0"/>
          </a:p>
        </p:txBody>
      </p:sp>
      <p:sp>
        <p:nvSpPr>
          <p:cNvPr id="3" name="Subtitle 2"/>
          <p:cNvSpPr>
            <a:spLocks noGrp="1"/>
          </p:cNvSpPr>
          <p:nvPr>
            <p:ph type="subTitle" idx="1"/>
          </p:nvPr>
        </p:nvSpPr>
        <p:spPr>
          <a:xfrm>
            <a:off x="914400" y="2438400"/>
            <a:ext cx="7162800" cy="3886200"/>
          </a:xfrm>
        </p:spPr>
        <p:txBody>
          <a:bodyPr>
            <a:normAutofit lnSpcReduction="10000"/>
          </a:bodyPr>
          <a:lstStyle/>
          <a:p>
            <a:pPr algn="l"/>
            <a:r>
              <a:rPr lang="en-US" sz="2400" b="1" dirty="0" smtClean="0">
                <a:solidFill>
                  <a:schemeClr val="tx1"/>
                </a:solidFill>
              </a:rPr>
              <a:t>“Other than the very wealthy, public employees are the only folks who largely have been unaffected by the economic downturn.  They continue to receive fat pensions, regular raises, and excellent medical benefits of which the rest of us can only dream.”</a:t>
            </a:r>
          </a:p>
          <a:p>
            <a:pPr algn="l"/>
            <a:endParaRPr lang="en-US" sz="2400" b="1" dirty="0">
              <a:solidFill>
                <a:schemeClr val="tx1"/>
              </a:solidFill>
            </a:endParaRPr>
          </a:p>
          <a:p>
            <a:pPr algn="l"/>
            <a:r>
              <a:rPr lang="en-US" sz="2400" b="1" dirty="0" smtClean="0">
                <a:solidFill>
                  <a:schemeClr val="tx1"/>
                </a:solidFill>
              </a:rPr>
              <a:t>“My job went to Bangalore, India, two years ago, and since then I have scraped by with part-time work and no medical benefits.  And still those who feed at the public trough want more money.”</a:t>
            </a:r>
          </a:p>
          <a:p>
            <a:pPr algn="l"/>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Empire Strikes Back”:</a:t>
            </a:r>
            <a:br>
              <a:rPr lang="en-US" b="1" dirty="0" smtClean="0"/>
            </a:br>
            <a:r>
              <a:rPr lang="en-US" b="1" dirty="0" smtClean="0"/>
              <a:t>Right-to-Work in Michigan</a:t>
            </a:r>
            <a:endParaRPr lang="en-US" b="1" dirty="0"/>
          </a:p>
        </p:txBody>
      </p:sp>
      <p:pic>
        <p:nvPicPr>
          <p:cNvPr id="1026" name="Picture 2"/>
          <p:cNvPicPr>
            <a:picLocks noChangeAspect="1" noChangeArrowheads="1"/>
          </p:cNvPicPr>
          <p:nvPr/>
        </p:nvPicPr>
        <p:blipFill>
          <a:blip r:embed="rId2" cstate="print"/>
          <a:srcRect/>
          <a:stretch>
            <a:fillRect/>
          </a:stretch>
        </p:blipFill>
        <p:spPr bwMode="auto">
          <a:xfrm>
            <a:off x="2032001" y="2357438"/>
            <a:ext cx="4978399"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a:bodyPr>
          <a:lstStyle/>
          <a:p>
            <a:r>
              <a:rPr lang="en-US" sz="3200" b="1" dirty="0" smtClean="0"/>
              <a:t>From Heroes to Villains:</a:t>
            </a:r>
            <a:br>
              <a:rPr lang="en-US" sz="3200" b="1" dirty="0" smtClean="0"/>
            </a:br>
            <a:r>
              <a:rPr lang="en-US" sz="3200" b="1" dirty="0" smtClean="0"/>
              <a:t>Teachers and Teacher Unions in the Movies</a:t>
            </a:r>
            <a:endParaRPr lang="en-US" sz="3200" b="1" dirty="0"/>
          </a:p>
        </p:txBody>
      </p:sp>
      <p:pic>
        <p:nvPicPr>
          <p:cNvPr id="1026" name="Picture 2"/>
          <p:cNvPicPr>
            <a:picLocks noChangeAspect="1" noChangeArrowheads="1"/>
          </p:cNvPicPr>
          <p:nvPr/>
        </p:nvPicPr>
        <p:blipFill>
          <a:blip r:embed="rId2" cstate="print"/>
          <a:srcRect/>
          <a:stretch>
            <a:fillRect/>
          </a:stretch>
        </p:blipFill>
        <p:spPr bwMode="auto">
          <a:xfrm>
            <a:off x="228600" y="1981200"/>
            <a:ext cx="2971800" cy="39624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895600" y="2057400"/>
            <a:ext cx="2971800" cy="38862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5840964" y="2057400"/>
            <a:ext cx="2960136"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Demonizing Teachers’ Unions</a:t>
            </a:r>
            <a:endParaRPr lang="en-US" b="1" dirty="0"/>
          </a:p>
        </p:txBody>
      </p:sp>
      <p:pic>
        <p:nvPicPr>
          <p:cNvPr id="1026" name="Picture 2"/>
          <p:cNvPicPr>
            <a:picLocks noChangeAspect="1" noChangeArrowheads="1"/>
          </p:cNvPicPr>
          <p:nvPr/>
        </p:nvPicPr>
        <p:blipFill>
          <a:blip r:embed="rId2" cstate="print"/>
          <a:srcRect/>
          <a:stretch>
            <a:fillRect/>
          </a:stretch>
        </p:blipFill>
        <p:spPr bwMode="auto">
          <a:xfrm>
            <a:off x="381000" y="2133600"/>
            <a:ext cx="2476500" cy="38100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3200400" y="2133600"/>
            <a:ext cx="2493818" cy="36576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172200" y="2133600"/>
            <a:ext cx="2294587" cy="351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762000"/>
          </a:xfrm>
        </p:spPr>
        <p:txBody>
          <a:bodyPr>
            <a:normAutofit fontScale="90000"/>
          </a:bodyPr>
          <a:lstStyle/>
          <a:p>
            <a:r>
              <a:rPr lang="en-US" sz="3200" b="1" dirty="0" smtClean="0"/>
              <a:t/>
            </a:r>
            <a:br>
              <a:rPr lang="en-US" sz="3200" b="1" dirty="0" smtClean="0"/>
            </a:br>
            <a:r>
              <a:rPr lang="en-US" sz="3200" b="1" dirty="0" smtClean="0"/>
              <a:t> “</a:t>
            </a:r>
            <a:r>
              <a:rPr lang="en-US" b="1" dirty="0" smtClean="0"/>
              <a:t>Loving” Teachers, Hating Unions</a:t>
            </a:r>
            <a:endParaRPr lang="en-US" b="1" dirty="0"/>
          </a:p>
        </p:txBody>
      </p:sp>
      <p:sp>
        <p:nvSpPr>
          <p:cNvPr id="3" name="Subtitle 2"/>
          <p:cNvSpPr>
            <a:spLocks noGrp="1"/>
          </p:cNvSpPr>
          <p:nvPr>
            <p:ph type="subTitle" idx="1"/>
          </p:nvPr>
        </p:nvSpPr>
        <p:spPr>
          <a:xfrm>
            <a:off x="838200" y="3124200"/>
            <a:ext cx="3657600" cy="2743200"/>
          </a:xfrm>
        </p:spPr>
        <p:txBody>
          <a:bodyPr>
            <a:normAutofit/>
          </a:bodyPr>
          <a:lstStyle/>
          <a:p>
            <a:pPr algn="l"/>
            <a:r>
              <a:rPr lang="en-US" b="1" dirty="0" smtClean="0">
                <a:solidFill>
                  <a:schemeClr val="tx1"/>
                </a:solidFill>
              </a:rPr>
              <a:t>“I love teachers. </a:t>
            </a:r>
          </a:p>
          <a:p>
            <a:pPr algn="l"/>
            <a:r>
              <a:rPr lang="en-US" b="1" dirty="0" smtClean="0">
                <a:solidFill>
                  <a:schemeClr val="tx1"/>
                </a:solidFill>
              </a:rPr>
              <a:t>I just can’t stand your union.”</a:t>
            </a:r>
          </a:p>
          <a:p>
            <a:pPr algn="l"/>
            <a:endParaRPr lang="en-US" b="1" dirty="0" smtClean="0">
              <a:solidFill>
                <a:schemeClr val="tx1"/>
              </a:solidFill>
            </a:endParaRPr>
          </a:p>
          <a:p>
            <a:pPr algn="l"/>
            <a:r>
              <a:rPr lang="en-US" sz="1800" b="1" dirty="0" smtClean="0">
                <a:solidFill>
                  <a:schemeClr val="tx1"/>
                </a:solidFill>
              </a:rPr>
              <a:t>New Jersey Governor Chris Christie</a:t>
            </a:r>
            <a:endParaRPr lang="en-US" sz="1800" b="1" dirty="0">
              <a:solidFill>
                <a:schemeClr val="tx1"/>
              </a:solidFill>
            </a:endParaRPr>
          </a:p>
        </p:txBody>
      </p:sp>
      <p:pic>
        <p:nvPicPr>
          <p:cNvPr id="4" name="Picture 3"/>
          <p:cNvPicPr>
            <a:picLocks noChangeAspect="1" noChangeArrowheads="1"/>
          </p:cNvPicPr>
          <p:nvPr/>
        </p:nvPicPr>
        <p:blipFill>
          <a:blip r:embed="rId2" cstate="print"/>
          <a:srcRect/>
          <a:stretch>
            <a:fillRect/>
          </a:stretch>
        </p:blipFill>
        <p:spPr bwMode="auto">
          <a:xfrm>
            <a:off x="5105400" y="2590800"/>
            <a:ext cx="32004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447800"/>
          </a:xfrm>
        </p:spPr>
        <p:txBody>
          <a:bodyPr/>
          <a:lstStyle/>
          <a:p>
            <a:r>
              <a:rPr lang="en-US" b="1" dirty="0" smtClean="0"/>
              <a:t>ALEC’s Strategy to Undermine Public Education</a:t>
            </a:r>
            <a:endParaRPr lang="en-US" b="1" dirty="0"/>
          </a:p>
        </p:txBody>
      </p:sp>
      <p:sp>
        <p:nvSpPr>
          <p:cNvPr id="3" name="Subtitle 2"/>
          <p:cNvSpPr>
            <a:spLocks noGrp="1"/>
          </p:cNvSpPr>
          <p:nvPr>
            <p:ph type="subTitle" idx="1"/>
          </p:nvPr>
        </p:nvSpPr>
        <p:spPr>
          <a:xfrm>
            <a:off x="457200" y="2438400"/>
            <a:ext cx="5105400" cy="3733800"/>
          </a:xfrm>
        </p:spPr>
        <p:txBody>
          <a:bodyPr>
            <a:normAutofit/>
          </a:bodyPr>
          <a:lstStyle/>
          <a:p>
            <a:pPr algn="l"/>
            <a:r>
              <a:rPr lang="en-US" sz="2400" b="1" dirty="0" smtClean="0">
                <a:solidFill>
                  <a:schemeClr val="tx1"/>
                </a:solidFill>
              </a:rPr>
              <a:t>“Transform the system, don’t tweak it. Like a game of Whack-a-Mole,  introduce so many pieces of model legislation that there is no way the person with the mallet [teachers’ unions] can get them all.”</a:t>
            </a:r>
          </a:p>
          <a:p>
            <a:pPr algn="l"/>
            <a:endParaRPr lang="en-US" sz="2400" b="1" dirty="0" smtClean="0">
              <a:solidFill>
                <a:schemeClr val="tx1"/>
              </a:solidFill>
            </a:endParaRPr>
          </a:p>
          <a:p>
            <a:pPr algn="l"/>
            <a:r>
              <a:rPr lang="en-US" sz="2400" b="1" dirty="0" smtClean="0">
                <a:solidFill>
                  <a:schemeClr val="tx1"/>
                </a:solidFill>
              </a:rPr>
              <a:t>Julie Underwood, </a:t>
            </a:r>
            <a:r>
              <a:rPr lang="en-US" sz="2400" b="1" i="1" dirty="0" smtClean="0">
                <a:solidFill>
                  <a:schemeClr val="tx1"/>
                </a:solidFill>
              </a:rPr>
              <a:t>The Nation</a:t>
            </a:r>
            <a:r>
              <a:rPr lang="en-US" sz="2400" b="1" dirty="0" smtClean="0">
                <a:solidFill>
                  <a:schemeClr val="tx1"/>
                </a:solidFill>
              </a:rPr>
              <a:t>, 8/2011</a:t>
            </a:r>
            <a:endParaRPr lang="en-US" sz="2400" b="1" dirty="0">
              <a:solidFill>
                <a:schemeClr val="tx1"/>
              </a:solidFill>
            </a:endParaRPr>
          </a:p>
        </p:txBody>
      </p:sp>
      <p:pic>
        <p:nvPicPr>
          <p:cNvPr id="3074" name="Picture 2"/>
          <p:cNvPicPr>
            <a:picLocks noChangeAspect="1" noChangeArrowheads="1"/>
          </p:cNvPicPr>
          <p:nvPr/>
        </p:nvPicPr>
        <p:blipFill>
          <a:blip r:embed="rId2" cstate="print"/>
          <a:srcRect/>
          <a:stretch>
            <a:fillRect/>
          </a:stretch>
        </p:blipFill>
        <p:spPr bwMode="auto">
          <a:xfrm>
            <a:off x="6172200" y="2438400"/>
            <a:ext cx="245562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Whack-a-Mole at Work:”</a:t>
            </a:r>
            <a:br>
              <a:rPr lang="en-US" sz="3600" b="1" dirty="0" smtClean="0"/>
            </a:br>
            <a:r>
              <a:rPr lang="en-US" sz="3600" b="1" dirty="0" smtClean="0"/>
              <a:t>Attacks on Teachers and </a:t>
            </a:r>
            <a:br>
              <a:rPr lang="en-US" sz="3600" b="1" dirty="0" smtClean="0"/>
            </a:br>
            <a:r>
              <a:rPr lang="en-US" sz="3600" b="1" dirty="0" smtClean="0"/>
              <a:t>Public Education</a:t>
            </a:r>
            <a:endParaRPr lang="en-US" sz="3600" b="1" dirty="0"/>
          </a:p>
        </p:txBody>
      </p:sp>
      <p:sp>
        <p:nvSpPr>
          <p:cNvPr id="3" name="Content Placeholder 2"/>
          <p:cNvSpPr>
            <a:spLocks noGrp="1"/>
          </p:cNvSpPr>
          <p:nvPr>
            <p:ph idx="1"/>
          </p:nvPr>
        </p:nvSpPr>
        <p:spPr>
          <a:xfrm>
            <a:off x="457200" y="1905000"/>
            <a:ext cx="8229600" cy="4525963"/>
          </a:xfrm>
        </p:spPr>
        <p:txBody>
          <a:bodyPr>
            <a:normAutofit fontScale="92500"/>
          </a:bodyPr>
          <a:lstStyle/>
          <a:p>
            <a:pPr marL="0" indent="0">
              <a:buNone/>
            </a:pPr>
            <a:r>
              <a:rPr lang="en-US" b="1" dirty="0" smtClean="0"/>
              <a:t>Vouchers</a:t>
            </a:r>
          </a:p>
          <a:p>
            <a:pPr marL="0" indent="0">
              <a:buNone/>
            </a:pPr>
            <a:r>
              <a:rPr lang="en-US" b="1" dirty="0" smtClean="0"/>
              <a:t>	Charter Schools</a:t>
            </a:r>
          </a:p>
          <a:p>
            <a:pPr marL="0" indent="0">
              <a:buNone/>
            </a:pPr>
            <a:r>
              <a:rPr lang="en-US" b="1" dirty="0" smtClean="0"/>
              <a:t>			Tenure</a:t>
            </a:r>
          </a:p>
          <a:p>
            <a:pPr marL="0" indent="0">
              <a:buNone/>
            </a:pPr>
            <a:r>
              <a:rPr lang="en-US" b="1" dirty="0" smtClean="0"/>
              <a:t>				Seniority</a:t>
            </a:r>
          </a:p>
          <a:p>
            <a:pPr marL="0" indent="0">
              <a:buNone/>
            </a:pPr>
            <a:r>
              <a:rPr lang="en-US" b="1" dirty="0" smtClean="0"/>
              <a:t>					Collective Bargaining</a:t>
            </a:r>
          </a:p>
          <a:p>
            <a:pPr marL="0" indent="0">
              <a:buNone/>
            </a:pPr>
            <a:r>
              <a:rPr lang="en-US" b="1" dirty="0" smtClean="0"/>
              <a:t>	</a:t>
            </a:r>
            <a:r>
              <a:rPr lang="en-US" b="1" dirty="0"/>
              <a:t>Parent Trigger Laws</a:t>
            </a:r>
          </a:p>
          <a:p>
            <a:pPr marL="0" indent="0">
              <a:buNone/>
            </a:pPr>
            <a:r>
              <a:rPr lang="en-US" b="1" dirty="0" smtClean="0"/>
              <a:t>					Testing</a:t>
            </a:r>
          </a:p>
          <a:p>
            <a:pPr marL="0" indent="0">
              <a:buNone/>
            </a:pPr>
            <a:r>
              <a:rPr lang="en-US" dirty="0" smtClean="0"/>
              <a:t>	</a:t>
            </a:r>
            <a:endParaRPr lang="en-US" dirty="0"/>
          </a:p>
        </p:txBody>
      </p:sp>
    </p:spTree>
    <p:extLst>
      <p:ext uri="{BB962C8B-B14F-4D97-AF65-F5344CB8AC3E}">
        <p14:creationId xmlns:p14="http://schemas.microsoft.com/office/powerpoint/2010/main" val="296332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990599"/>
          </a:xfrm>
        </p:spPr>
        <p:txBody>
          <a:bodyPr>
            <a:normAutofit fontScale="90000"/>
          </a:bodyPr>
          <a:lstStyle/>
          <a:p>
            <a:r>
              <a:rPr lang="en-US" sz="3600" b="1" dirty="0" smtClean="0"/>
              <a:t>“Fighting the Stress of Teaching to the Test”</a:t>
            </a:r>
            <a:br>
              <a:rPr lang="en-US" sz="3600" b="1" dirty="0" smtClean="0"/>
            </a:br>
            <a:r>
              <a:rPr lang="en-US" sz="3200" b="1" dirty="0" smtClean="0"/>
              <a:t/>
            </a:r>
            <a:br>
              <a:rPr lang="en-US" sz="3200" b="1" dirty="0" smtClean="0"/>
            </a:br>
            <a:r>
              <a:rPr lang="en-US" sz="2000" b="1" dirty="0" smtClean="0"/>
              <a:t> </a:t>
            </a:r>
            <a:r>
              <a:rPr lang="en-US" sz="2000" b="1" dirty="0" err="1" smtClean="0"/>
              <a:t>Stephenie</a:t>
            </a:r>
            <a:r>
              <a:rPr lang="en-US" sz="2000" b="1" dirty="0" smtClean="0"/>
              <a:t> </a:t>
            </a:r>
            <a:r>
              <a:rPr lang="en-US" sz="2000" b="1" dirty="0" err="1" smtClean="0"/>
              <a:t>Overman</a:t>
            </a:r>
            <a:r>
              <a:rPr lang="en-US" sz="2000" b="1" dirty="0" smtClean="0"/>
              <a:t>, NEA Website</a:t>
            </a:r>
            <a:r>
              <a:rPr lang="en-US" sz="3200" dirty="0" smtClean="0"/>
              <a:t/>
            </a:r>
            <a:br>
              <a:rPr lang="en-US" sz="3200" dirty="0" smtClean="0"/>
            </a:br>
            <a:endParaRPr lang="en-US" sz="3200" dirty="0"/>
          </a:p>
        </p:txBody>
      </p:sp>
      <p:sp>
        <p:nvSpPr>
          <p:cNvPr id="3" name="Subtitle 2"/>
          <p:cNvSpPr>
            <a:spLocks noGrp="1"/>
          </p:cNvSpPr>
          <p:nvPr>
            <p:ph type="subTitle" idx="1"/>
          </p:nvPr>
        </p:nvSpPr>
        <p:spPr>
          <a:xfrm>
            <a:off x="609600" y="2590800"/>
            <a:ext cx="4191000" cy="3200400"/>
          </a:xfrm>
        </p:spPr>
        <p:txBody>
          <a:bodyPr>
            <a:normAutofit fontScale="62500" lnSpcReduction="20000"/>
          </a:bodyPr>
          <a:lstStyle/>
          <a:p>
            <a:pPr algn="l"/>
            <a:r>
              <a:rPr lang="en-US" b="1" dirty="0" smtClean="0">
                <a:solidFill>
                  <a:schemeClr val="tx1"/>
                </a:solidFill>
              </a:rPr>
              <a:t>“I know, I know. Eat healthy, sleep, exercise. I can do that if I'm working a 40 hour week... but I put in so much overtime, just to stay afloat, that I have to go to bed late just to fit it all in. Then I'm tired, then I'm more stressed. It all is a cycle and what needs to stop is adding more and more to our plates.”</a:t>
            </a:r>
          </a:p>
          <a:p>
            <a:pPr algn="l"/>
            <a:endParaRPr lang="en-US" b="1" dirty="0" smtClean="0">
              <a:solidFill>
                <a:schemeClr val="tx1"/>
              </a:solidFill>
            </a:endParaRPr>
          </a:p>
          <a:p>
            <a:pPr algn="l"/>
            <a:r>
              <a:rPr lang="en-US" b="1" dirty="0" smtClean="0">
                <a:solidFill>
                  <a:schemeClr val="tx1"/>
                </a:solidFill>
              </a:rPr>
              <a:t>“Nicole,” a teacher commenting on </a:t>
            </a:r>
            <a:r>
              <a:rPr lang="en-US" b="1" dirty="0" err="1" smtClean="0">
                <a:solidFill>
                  <a:schemeClr val="tx1"/>
                </a:solidFill>
              </a:rPr>
              <a:t>Overman’s</a:t>
            </a:r>
            <a:r>
              <a:rPr lang="en-US" b="1" dirty="0" smtClean="0">
                <a:solidFill>
                  <a:schemeClr val="tx1"/>
                </a:solidFill>
              </a:rPr>
              <a:t> article</a:t>
            </a:r>
            <a:endParaRPr lang="en-US" b="1" dirty="0">
              <a:solidFill>
                <a:schemeClr val="tx1"/>
              </a:solidFill>
            </a:endParaRPr>
          </a:p>
        </p:txBody>
      </p:sp>
      <p:pic>
        <p:nvPicPr>
          <p:cNvPr id="2050" name="Picture 2"/>
          <p:cNvPicPr>
            <a:picLocks noChangeAspect="1" noChangeArrowheads="1"/>
          </p:cNvPicPr>
          <p:nvPr/>
        </p:nvPicPr>
        <p:blipFill>
          <a:blip r:embed="rId2" cstate="print"/>
          <a:srcRect/>
          <a:stretch>
            <a:fillRect/>
          </a:stretch>
        </p:blipFill>
        <p:spPr bwMode="auto">
          <a:xfrm>
            <a:off x="5867400" y="2904410"/>
            <a:ext cx="3019425" cy="20517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143000"/>
          </a:xfrm>
        </p:spPr>
        <p:txBody>
          <a:bodyPr>
            <a:noAutofit/>
          </a:bodyPr>
          <a:lstStyle/>
          <a:p>
            <a:r>
              <a:rPr lang="en-US" sz="3600" b="1" dirty="0" smtClean="0"/>
              <a:t>Roots of Renewal and </a:t>
            </a:r>
            <a:br>
              <a:rPr lang="en-US" sz="3600" b="1" dirty="0" smtClean="0"/>
            </a:br>
            <a:r>
              <a:rPr lang="en-US" sz="3600" b="1" dirty="0" smtClean="0"/>
              <a:t>Taking Back Your Profession:</a:t>
            </a:r>
            <a:br>
              <a:rPr lang="en-US" sz="3600" b="1" dirty="0" smtClean="0"/>
            </a:br>
            <a:r>
              <a:rPr lang="en-US" sz="3600" b="1" dirty="0" smtClean="0"/>
              <a:t>What Powerful Locals Can Do</a:t>
            </a:r>
            <a:endParaRPr lang="en-US" sz="3600" b="1" dirty="0"/>
          </a:p>
        </p:txBody>
      </p:sp>
      <p:sp>
        <p:nvSpPr>
          <p:cNvPr id="3" name="Subtitle 2"/>
          <p:cNvSpPr>
            <a:spLocks noGrp="1"/>
          </p:cNvSpPr>
          <p:nvPr>
            <p:ph type="subTitle" idx="1"/>
          </p:nvPr>
        </p:nvSpPr>
        <p:spPr>
          <a:xfrm>
            <a:off x="838200" y="2286000"/>
            <a:ext cx="7315200" cy="4114800"/>
          </a:xfrm>
        </p:spPr>
        <p:txBody>
          <a:bodyPr>
            <a:normAutofit fontScale="55000" lnSpcReduction="20000"/>
          </a:bodyPr>
          <a:lstStyle/>
          <a:p>
            <a:pPr algn="l">
              <a:buFont typeface="Arial" pitchFamily="34" charset="0"/>
              <a:buChar char="•"/>
            </a:pPr>
            <a:endParaRPr lang="en-US" b="1" dirty="0" smtClean="0">
              <a:solidFill>
                <a:schemeClr val="tx1"/>
              </a:solidFill>
            </a:endParaRPr>
          </a:p>
          <a:p>
            <a:pPr algn="l">
              <a:buFont typeface="Arial" pitchFamily="34" charset="0"/>
              <a:buChar char="•"/>
            </a:pPr>
            <a:r>
              <a:rPr lang="en-US" b="1" dirty="0" smtClean="0">
                <a:solidFill>
                  <a:schemeClr val="tx1"/>
                </a:solidFill>
              </a:rPr>
              <a:t>  </a:t>
            </a:r>
            <a:r>
              <a:rPr lang="en-US" sz="4400" b="1" i="1" dirty="0" smtClean="0">
                <a:solidFill>
                  <a:schemeClr val="tx1"/>
                </a:solidFill>
              </a:rPr>
              <a:t>Mobilize</a:t>
            </a:r>
            <a:r>
              <a:rPr lang="en-US" sz="4400" b="1" dirty="0" smtClean="0">
                <a:solidFill>
                  <a:schemeClr val="tx1"/>
                </a:solidFill>
              </a:rPr>
              <a:t> teachers and make them a highly visible presence in their communities</a:t>
            </a:r>
          </a:p>
          <a:p>
            <a:pPr algn="l"/>
            <a:endParaRPr lang="en-US" sz="4400" b="1" dirty="0" smtClean="0">
              <a:solidFill>
                <a:schemeClr val="tx1"/>
              </a:solidFill>
            </a:endParaRPr>
          </a:p>
          <a:p>
            <a:pPr algn="l">
              <a:buFont typeface="Arial" pitchFamily="34" charset="0"/>
              <a:buChar char="•"/>
            </a:pPr>
            <a:r>
              <a:rPr lang="en-US" sz="4400" b="1" i="1" dirty="0" smtClean="0">
                <a:solidFill>
                  <a:schemeClr val="tx1"/>
                </a:solidFill>
              </a:rPr>
              <a:t>Reframe</a:t>
            </a:r>
            <a:r>
              <a:rPr lang="en-US" sz="4400" b="1" dirty="0" smtClean="0">
                <a:solidFill>
                  <a:schemeClr val="tx1"/>
                </a:solidFill>
              </a:rPr>
              <a:t> the public conversation by telling a different story rooted in our perspective and values</a:t>
            </a:r>
          </a:p>
          <a:p>
            <a:pPr algn="l"/>
            <a:endParaRPr lang="en-US" sz="4400" b="1" dirty="0" smtClean="0">
              <a:solidFill>
                <a:schemeClr val="tx1"/>
              </a:solidFill>
            </a:endParaRPr>
          </a:p>
          <a:p>
            <a:pPr algn="l">
              <a:buFont typeface="Arial" pitchFamily="34" charset="0"/>
              <a:buChar char="•"/>
            </a:pPr>
            <a:r>
              <a:rPr lang="en-US" sz="4400" b="1" i="1" dirty="0" smtClean="0">
                <a:solidFill>
                  <a:schemeClr val="tx1"/>
                </a:solidFill>
              </a:rPr>
              <a:t>Build </a:t>
            </a:r>
            <a:r>
              <a:rPr lang="en-US" sz="4400" b="1" dirty="0" smtClean="0">
                <a:solidFill>
                  <a:schemeClr val="tx1"/>
                </a:solidFill>
              </a:rPr>
              <a:t>strong alliances that defend public education and place teachers at the forefront of true education reform</a:t>
            </a:r>
          </a:p>
          <a:p>
            <a:pPr algn="l"/>
            <a:endParaRPr lang="en-US" sz="4400" b="1" dirty="0" smtClean="0">
              <a:solidFill>
                <a:schemeClr val="tx1"/>
              </a:solidFill>
            </a:endParaRPr>
          </a:p>
          <a:p>
            <a:pPr algn="l">
              <a:buFont typeface="Arial" pitchFamily="34" charset="0"/>
              <a:buChar char="•"/>
            </a:pPr>
            <a:r>
              <a:rPr lang="en-US" sz="4400" b="1" i="1" dirty="0" smtClean="0">
                <a:solidFill>
                  <a:schemeClr val="tx1"/>
                </a:solidFill>
              </a:rPr>
              <a:t>Lead</a:t>
            </a:r>
            <a:r>
              <a:rPr lang="en-US" sz="4400" b="1" dirty="0" smtClean="0">
                <a:solidFill>
                  <a:schemeClr val="tx1"/>
                </a:solidFill>
              </a:rPr>
              <a:t> a coalition of conscience that makes the “labor question” a social priority</a:t>
            </a:r>
          </a:p>
          <a:p>
            <a:pPr algn="l">
              <a:buFont typeface="Arial" pitchFamily="34" charset="0"/>
              <a:buChar char="•"/>
            </a:pPr>
            <a:endParaRPr lang="en-US" sz="3600" b="1" dirty="0" smtClean="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Unionism Can No Longer Be a Spectator Sport</a:t>
            </a:r>
            <a:endParaRPr lang="en-US" b="1" dirty="0"/>
          </a:p>
        </p:txBody>
      </p:sp>
      <p:pic>
        <p:nvPicPr>
          <p:cNvPr id="1026" name="Picture 2"/>
          <p:cNvPicPr>
            <a:picLocks noChangeAspect="1" noChangeArrowheads="1"/>
          </p:cNvPicPr>
          <p:nvPr/>
        </p:nvPicPr>
        <p:blipFill>
          <a:blip r:embed="rId2" cstate="print"/>
          <a:srcRect/>
          <a:stretch>
            <a:fillRect/>
          </a:stretch>
        </p:blipFill>
        <p:spPr bwMode="auto">
          <a:xfrm>
            <a:off x="2438400" y="1905000"/>
            <a:ext cx="43434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rmAutofit fontScale="90000"/>
          </a:bodyPr>
          <a:lstStyle/>
          <a:p>
            <a:r>
              <a:rPr lang="en-US" sz="4000" b="1" dirty="0" smtClean="0"/>
              <a:t>A Generation Gap?</a:t>
            </a:r>
            <a:br>
              <a:rPr lang="en-US" sz="4000" b="1" dirty="0" smtClean="0"/>
            </a:br>
            <a:r>
              <a:rPr lang="en-US" sz="4000" b="1" dirty="0" smtClean="0"/>
              <a:t>Attitudes about Unions Among Teachers</a:t>
            </a:r>
            <a:br>
              <a:rPr lang="en-US" sz="4000" b="1" dirty="0" smtClean="0"/>
            </a:br>
            <a:r>
              <a:rPr lang="en-US" sz="2000" b="1" i="1" dirty="0" smtClean="0"/>
              <a:t>Education Sector, 2011</a:t>
            </a:r>
            <a:endParaRPr lang="en-US" sz="2000" b="1" i="1" dirty="0"/>
          </a:p>
        </p:txBody>
      </p:sp>
      <p:sp>
        <p:nvSpPr>
          <p:cNvPr id="3" name="Text Placeholder 2"/>
          <p:cNvSpPr>
            <a:spLocks noGrp="1"/>
          </p:cNvSpPr>
          <p:nvPr>
            <p:ph type="body" idx="1"/>
          </p:nvPr>
        </p:nvSpPr>
        <p:spPr>
          <a:xfrm>
            <a:off x="3962400" y="1981201"/>
            <a:ext cx="1981200" cy="609599"/>
          </a:xfrm>
        </p:spPr>
        <p:txBody>
          <a:bodyPr>
            <a:noAutofit/>
          </a:bodyPr>
          <a:lstStyle/>
          <a:p>
            <a:pPr algn="ctr"/>
            <a:r>
              <a:rPr lang="en-US" sz="1800" dirty="0" smtClean="0"/>
              <a:t>Newcomers </a:t>
            </a:r>
          </a:p>
          <a:p>
            <a:pPr algn="ctr"/>
            <a:r>
              <a:rPr lang="en-US" sz="1800" dirty="0" smtClean="0"/>
              <a:t>(less than 5 years)</a:t>
            </a:r>
            <a:endParaRPr lang="en-US" sz="1800" dirty="0"/>
          </a:p>
        </p:txBody>
      </p:sp>
      <p:sp>
        <p:nvSpPr>
          <p:cNvPr id="4" name="Content Placeholder 3"/>
          <p:cNvSpPr>
            <a:spLocks noGrp="1"/>
          </p:cNvSpPr>
          <p:nvPr>
            <p:ph sz="half" idx="2"/>
          </p:nvPr>
        </p:nvSpPr>
        <p:spPr>
          <a:xfrm>
            <a:off x="457200" y="2743199"/>
            <a:ext cx="3429000" cy="3581401"/>
          </a:xfrm>
        </p:spPr>
        <p:txBody>
          <a:bodyPr>
            <a:normAutofit lnSpcReduction="10000"/>
          </a:bodyPr>
          <a:lstStyle/>
          <a:p>
            <a:pPr marL="0" indent="0">
              <a:buNone/>
            </a:pPr>
            <a:r>
              <a:rPr lang="en-US" b="1" i="1" dirty="0" smtClean="0">
                <a:solidFill>
                  <a:srgbClr val="008000"/>
                </a:solidFill>
              </a:rPr>
              <a:t>“Unions are essential”</a:t>
            </a:r>
          </a:p>
          <a:p>
            <a:pPr marL="0" indent="0">
              <a:buNone/>
            </a:pPr>
            <a:endParaRPr lang="en-US" b="1" i="1" dirty="0" smtClean="0"/>
          </a:p>
          <a:p>
            <a:pPr marL="0" indent="0">
              <a:buNone/>
            </a:pPr>
            <a:r>
              <a:rPr lang="en-US" b="1" i="1" dirty="0" smtClean="0">
                <a:solidFill>
                  <a:srgbClr val="0000FF"/>
                </a:solidFill>
              </a:rPr>
              <a:t>“Very or somewhat 	      involved in union”</a:t>
            </a:r>
          </a:p>
          <a:p>
            <a:pPr marL="0" indent="0">
              <a:buNone/>
            </a:pPr>
            <a:endParaRPr lang="en-US" b="1" dirty="0" smtClean="0"/>
          </a:p>
          <a:p>
            <a:pPr marL="0" indent="0">
              <a:buNone/>
            </a:pPr>
            <a:r>
              <a:rPr lang="en-US" b="1" i="1" dirty="0" smtClean="0">
                <a:solidFill>
                  <a:srgbClr val="660066"/>
                </a:solidFill>
              </a:rPr>
              <a:t>“Being a union member    provides feelings of pride</a:t>
            </a:r>
            <a:br>
              <a:rPr lang="en-US" b="1" i="1" dirty="0" smtClean="0">
                <a:solidFill>
                  <a:srgbClr val="660066"/>
                </a:solidFill>
              </a:rPr>
            </a:br>
            <a:r>
              <a:rPr lang="en-US" b="1" i="1" dirty="0" smtClean="0">
                <a:solidFill>
                  <a:srgbClr val="660066"/>
                </a:solidFill>
              </a:rPr>
              <a:t>and solidarity, as well as</a:t>
            </a:r>
            <a:br>
              <a:rPr lang="en-US" b="1" i="1" dirty="0" smtClean="0">
                <a:solidFill>
                  <a:srgbClr val="660066"/>
                </a:solidFill>
              </a:rPr>
            </a:br>
            <a:r>
              <a:rPr lang="en-US" b="1" i="1" dirty="0" smtClean="0">
                <a:solidFill>
                  <a:srgbClr val="660066"/>
                </a:solidFill>
              </a:rPr>
              <a:t>practical benefits”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p:txBody>
      </p:sp>
      <p:sp>
        <p:nvSpPr>
          <p:cNvPr id="5" name="Text Placeholder 4"/>
          <p:cNvSpPr>
            <a:spLocks noGrp="1"/>
          </p:cNvSpPr>
          <p:nvPr>
            <p:ph type="body" sz="quarter" idx="3"/>
          </p:nvPr>
        </p:nvSpPr>
        <p:spPr>
          <a:xfrm>
            <a:off x="6629400" y="1752600"/>
            <a:ext cx="2209800" cy="838200"/>
          </a:xfrm>
        </p:spPr>
        <p:txBody>
          <a:bodyPr>
            <a:noAutofit/>
          </a:bodyPr>
          <a:lstStyle/>
          <a:p>
            <a:pPr algn="ctr"/>
            <a:endParaRPr lang="en-US" sz="1800" dirty="0" smtClean="0"/>
          </a:p>
          <a:p>
            <a:pPr algn="ctr"/>
            <a:r>
              <a:rPr lang="en-US" sz="1800" dirty="0" smtClean="0"/>
              <a:t>Veterans </a:t>
            </a:r>
          </a:p>
          <a:p>
            <a:pPr algn="ctr"/>
            <a:r>
              <a:rPr lang="en-US" sz="1800" dirty="0" smtClean="0"/>
              <a:t>(more than 20 years)</a:t>
            </a:r>
          </a:p>
        </p:txBody>
      </p:sp>
      <p:sp>
        <p:nvSpPr>
          <p:cNvPr id="6" name="Content Placeholder 5"/>
          <p:cNvSpPr>
            <a:spLocks noGrp="1"/>
          </p:cNvSpPr>
          <p:nvPr>
            <p:ph sz="quarter" idx="4"/>
          </p:nvPr>
        </p:nvSpPr>
        <p:spPr>
          <a:xfrm>
            <a:off x="4645025" y="2713037"/>
            <a:ext cx="4041775" cy="3535363"/>
          </a:xfrm>
        </p:spPr>
        <p:txBody>
          <a:bodyPr>
            <a:normAutofit/>
          </a:bodyPr>
          <a:lstStyle/>
          <a:p>
            <a:pPr marL="0" indent="0">
              <a:buNone/>
            </a:pPr>
            <a:r>
              <a:rPr lang="en-US" b="1" dirty="0" smtClean="0">
                <a:solidFill>
                  <a:srgbClr val="008000"/>
                </a:solidFill>
              </a:rPr>
              <a:t>35%</a:t>
            </a:r>
            <a:r>
              <a:rPr lang="en-US" b="1" dirty="0" smtClean="0"/>
              <a:t>			</a:t>
            </a:r>
            <a:r>
              <a:rPr lang="en-US" b="1" dirty="0" smtClean="0">
                <a:solidFill>
                  <a:srgbClr val="008000"/>
                </a:solidFill>
              </a:rPr>
              <a:t>52%</a:t>
            </a:r>
          </a:p>
          <a:p>
            <a:pPr>
              <a:buNone/>
            </a:pPr>
            <a:endParaRPr lang="en-US" b="1" dirty="0" smtClean="0"/>
          </a:p>
          <a:p>
            <a:pPr marL="0" indent="0">
              <a:buNone/>
            </a:pPr>
            <a:r>
              <a:rPr lang="en-US" b="1" dirty="0" smtClean="0">
                <a:solidFill>
                  <a:srgbClr val="0000FF"/>
                </a:solidFill>
              </a:rPr>
              <a:t>20%</a:t>
            </a:r>
            <a:r>
              <a:rPr lang="en-US" b="1" dirty="0" smtClean="0"/>
              <a:t>			</a:t>
            </a:r>
            <a:r>
              <a:rPr lang="en-US" b="1" dirty="0" smtClean="0">
                <a:solidFill>
                  <a:srgbClr val="0000FF"/>
                </a:solidFill>
              </a:rPr>
              <a:t>46%</a:t>
            </a:r>
            <a:br>
              <a:rPr lang="en-US" b="1" dirty="0" smtClean="0">
                <a:solidFill>
                  <a:srgbClr val="0000FF"/>
                </a:solidFill>
              </a:rPr>
            </a:br>
            <a:endParaRPr lang="en-US" b="1" dirty="0" smtClean="0">
              <a:solidFill>
                <a:srgbClr val="0000FF"/>
              </a:solidFill>
            </a:endParaRPr>
          </a:p>
          <a:p>
            <a:pPr marL="0" indent="0">
              <a:buNone/>
            </a:pPr>
            <a:endParaRPr lang="en-US" b="1" dirty="0" smtClean="0"/>
          </a:p>
          <a:p>
            <a:pPr marL="0" indent="0">
              <a:buNone/>
            </a:pPr>
            <a:r>
              <a:rPr lang="en-US" b="1" dirty="0" smtClean="0">
                <a:solidFill>
                  <a:srgbClr val="660066"/>
                </a:solidFill>
              </a:rPr>
              <a:t>22%</a:t>
            </a:r>
            <a:r>
              <a:rPr lang="en-US" b="1" dirty="0" smtClean="0"/>
              <a:t>			</a:t>
            </a:r>
            <a:r>
              <a:rPr lang="en-US" b="1" dirty="0" smtClean="0">
                <a:solidFill>
                  <a:srgbClr val="660066"/>
                </a:solidFill>
              </a:rPr>
              <a:t>49%</a:t>
            </a:r>
            <a:br>
              <a:rPr lang="en-US" b="1" dirty="0" smtClean="0">
                <a:solidFill>
                  <a:srgbClr val="660066"/>
                </a:solidFill>
              </a:rPr>
            </a:br>
            <a:endParaRPr lang="en-US" dirty="0">
              <a:solidFill>
                <a:srgbClr val="660066"/>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609599"/>
          </a:xfrm>
        </p:spPr>
        <p:txBody>
          <a:bodyPr>
            <a:noAutofit/>
          </a:bodyPr>
          <a:lstStyle/>
          <a:p>
            <a:r>
              <a:rPr lang="en-US" sz="3200" b="1" dirty="0" smtClean="0"/>
              <a:t/>
            </a:r>
            <a:br>
              <a:rPr lang="en-US" sz="3200" b="1" dirty="0" smtClean="0"/>
            </a:br>
            <a:r>
              <a:rPr lang="en-US" sz="3200" b="1" dirty="0" smtClean="0"/>
              <a:t>Telling Your Own Story</a:t>
            </a:r>
            <a:endParaRPr lang="en-US" sz="3200" b="1" dirty="0"/>
          </a:p>
        </p:txBody>
      </p:sp>
      <p:sp>
        <p:nvSpPr>
          <p:cNvPr id="3" name="Subtitle 2"/>
          <p:cNvSpPr>
            <a:spLocks noGrp="1"/>
          </p:cNvSpPr>
          <p:nvPr>
            <p:ph type="subTitle" idx="1"/>
          </p:nvPr>
        </p:nvSpPr>
        <p:spPr>
          <a:xfrm>
            <a:off x="533400" y="2286000"/>
            <a:ext cx="4876800" cy="4114800"/>
          </a:xfrm>
        </p:spPr>
        <p:txBody>
          <a:bodyPr>
            <a:normAutofit/>
          </a:bodyPr>
          <a:lstStyle/>
          <a:p>
            <a:pPr algn="l"/>
            <a:r>
              <a:rPr lang="en-US" sz="2800" dirty="0" smtClean="0"/>
              <a:t>“</a:t>
            </a:r>
            <a:r>
              <a:rPr lang="en-US" sz="2800" b="1" dirty="0" smtClean="0">
                <a:solidFill>
                  <a:schemeClr val="tx1"/>
                </a:solidFill>
              </a:rPr>
              <a:t>When you do public work, you have a responsibility to offer a public account of who you are and what you hope to do…  If you don’t author your own story, others will, and they may not tell it in the way you like.”</a:t>
            </a:r>
          </a:p>
          <a:p>
            <a:pPr algn="l"/>
            <a:endParaRPr lang="en-US" sz="1800" b="1" dirty="0" smtClean="0">
              <a:solidFill>
                <a:schemeClr val="tx1"/>
              </a:solidFill>
            </a:endParaRPr>
          </a:p>
          <a:p>
            <a:pPr algn="l"/>
            <a:r>
              <a:rPr lang="en-US" sz="1800" b="1" dirty="0" smtClean="0">
                <a:solidFill>
                  <a:schemeClr val="tx1"/>
                </a:solidFill>
              </a:rPr>
              <a:t>Marshall Ganz, pioneering UFW organizer and  lecturer, Kennedy School of Government</a:t>
            </a:r>
            <a:endParaRPr lang="en-US" sz="1800" b="1"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6477000" y="2286000"/>
            <a:ext cx="2019300" cy="3205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800"/>
          </a:xfrm>
        </p:spPr>
        <p:txBody>
          <a:bodyPr>
            <a:normAutofit/>
          </a:bodyPr>
          <a:lstStyle/>
          <a:p>
            <a:r>
              <a:rPr lang="en-US" sz="3200" b="1" dirty="0" smtClean="0"/>
              <a:t>Woodrow Wilson</a:t>
            </a:r>
            <a:br>
              <a:rPr lang="en-US" sz="3200" b="1" dirty="0" smtClean="0"/>
            </a:br>
            <a:r>
              <a:rPr lang="en-US" sz="3200" b="1" dirty="0" smtClean="0"/>
              <a:t> on the “Labor Question,” 1919</a:t>
            </a:r>
            <a:endParaRPr lang="en-US" sz="3200" b="1" dirty="0"/>
          </a:p>
        </p:txBody>
      </p:sp>
      <p:sp>
        <p:nvSpPr>
          <p:cNvPr id="3" name="Subtitle 2"/>
          <p:cNvSpPr>
            <a:spLocks noGrp="1"/>
          </p:cNvSpPr>
          <p:nvPr>
            <p:ph type="subTitle" idx="1"/>
          </p:nvPr>
        </p:nvSpPr>
        <p:spPr>
          <a:xfrm>
            <a:off x="228600" y="2514600"/>
            <a:ext cx="5410200" cy="3962400"/>
          </a:xfrm>
        </p:spPr>
        <p:txBody>
          <a:bodyPr>
            <a:normAutofit lnSpcReduction="10000"/>
          </a:bodyPr>
          <a:lstStyle/>
          <a:p>
            <a:pPr algn="l"/>
            <a:r>
              <a:rPr lang="en-US" sz="2400" b="1" dirty="0" smtClean="0">
                <a:solidFill>
                  <a:schemeClr val="tx1"/>
                </a:solidFill>
                <a:latin typeface="Times New Roman" pitchFamily="18" charset="0"/>
                <a:cs typeface="Times New Roman" pitchFamily="18" charset="0"/>
              </a:rPr>
              <a:t>“</a:t>
            </a:r>
            <a:r>
              <a:rPr lang="en-US" sz="2400" b="1" dirty="0" smtClean="0">
                <a:solidFill>
                  <a:schemeClr val="tx1"/>
                </a:solidFill>
              </a:rPr>
              <a:t>The question which stands at the front of all others amidst the present, great awakening is the question of labor.”</a:t>
            </a:r>
          </a:p>
          <a:p>
            <a:pPr algn="l"/>
            <a:endParaRPr lang="en-US" sz="2400" b="1" dirty="0" smtClean="0">
              <a:solidFill>
                <a:schemeClr val="tx1"/>
              </a:solidFill>
            </a:endParaRPr>
          </a:p>
          <a:p>
            <a:pPr algn="l"/>
            <a:r>
              <a:rPr lang="en-US" sz="2400" b="1" dirty="0" smtClean="0">
                <a:solidFill>
                  <a:schemeClr val="tx1"/>
                </a:solidFill>
              </a:rPr>
              <a:t>“How are the men and women who do the daily labor of the world to obtain progressive improvement in the conditions of their labor, to be made happier, and to be served better by the communities and the industries which their labor sustains and advances?”</a:t>
            </a:r>
            <a:endParaRPr lang="en-US" sz="2400" b="1"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6400800" y="2971800"/>
            <a:ext cx="2324100" cy="232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rmAutofit fontScale="90000"/>
          </a:bodyPr>
          <a:lstStyle/>
          <a:p>
            <a:r>
              <a:rPr lang="en-US" sz="3200" b="1" dirty="0" smtClean="0"/>
              <a:t>Taking It to the Streets:</a:t>
            </a:r>
            <a:br>
              <a:rPr lang="en-US" sz="3200" b="1" dirty="0" smtClean="0"/>
            </a:br>
            <a:r>
              <a:rPr lang="en-US" sz="3200" b="1" dirty="0" smtClean="0"/>
              <a:t>Building a New Coalition of Conscience</a:t>
            </a:r>
            <a:endParaRPr lang="en-US" sz="3200" b="1" dirty="0"/>
          </a:p>
        </p:txBody>
      </p:sp>
      <p:pic>
        <p:nvPicPr>
          <p:cNvPr id="1026" name="Picture 2"/>
          <p:cNvPicPr>
            <a:picLocks noChangeAspect="1" noChangeArrowheads="1"/>
          </p:cNvPicPr>
          <p:nvPr/>
        </p:nvPicPr>
        <p:blipFill>
          <a:blip r:embed="rId2" cstate="print"/>
          <a:srcRect/>
          <a:stretch>
            <a:fillRect/>
          </a:stretch>
        </p:blipFill>
        <p:spPr bwMode="auto">
          <a:xfrm>
            <a:off x="297998" y="2362200"/>
            <a:ext cx="2826202" cy="310328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019799" y="2286000"/>
            <a:ext cx="2869911" cy="30480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3498150" y="2226517"/>
            <a:ext cx="2216850" cy="31782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LadderRung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6106" y="3413482"/>
            <a:ext cx="3450204" cy="4227176"/>
          </a:xfrm>
          <a:prstGeom prst="rect">
            <a:avLst/>
          </a:prstGeom>
        </p:spPr>
      </p:pic>
      <p:pic>
        <p:nvPicPr>
          <p:cNvPr id="4" name="Picture 3" descr="LadderRung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3136" y="262413"/>
            <a:ext cx="3563074" cy="4365463"/>
          </a:xfrm>
          <a:prstGeom prst="rect">
            <a:avLst/>
          </a:prstGeom>
        </p:spPr>
      </p:pic>
      <p:sp>
        <p:nvSpPr>
          <p:cNvPr id="5" name="TextBox 4"/>
          <p:cNvSpPr txBox="1"/>
          <p:nvPr/>
        </p:nvSpPr>
        <p:spPr>
          <a:xfrm>
            <a:off x="3161296" y="-12546"/>
            <a:ext cx="2380204" cy="830997"/>
          </a:xfrm>
          <a:prstGeom prst="rect">
            <a:avLst/>
          </a:prstGeom>
          <a:noFill/>
        </p:spPr>
        <p:txBody>
          <a:bodyPr wrap="square" rtlCol="0">
            <a:spAutoFit/>
          </a:bodyPr>
          <a:lstStyle/>
          <a:p>
            <a:pPr algn="ctr"/>
            <a:r>
              <a:rPr lang="en-US" sz="2400" dirty="0" smtClean="0"/>
              <a:t>Retirement Security</a:t>
            </a:r>
            <a:endParaRPr lang="en-US" sz="2400" dirty="0"/>
          </a:p>
        </p:txBody>
      </p:sp>
      <p:sp>
        <p:nvSpPr>
          <p:cNvPr id="6" name="TextBox 5"/>
          <p:cNvSpPr txBox="1"/>
          <p:nvPr/>
        </p:nvSpPr>
        <p:spPr>
          <a:xfrm>
            <a:off x="3077336" y="1402690"/>
            <a:ext cx="2380204" cy="461665"/>
          </a:xfrm>
          <a:prstGeom prst="rect">
            <a:avLst/>
          </a:prstGeom>
          <a:noFill/>
        </p:spPr>
        <p:txBody>
          <a:bodyPr wrap="square" rtlCol="0">
            <a:spAutoFit/>
          </a:bodyPr>
          <a:lstStyle/>
          <a:p>
            <a:pPr algn="ctr"/>
            <a:r>
              <a:rPr lang="en-US" sz="2400" dirty="0" smtClean="0"/>
              <a:t>Health Care</a:t>
            </a:r>
            <a:endParaRPr lang="en-US" sz="2400" dirty="0"/>
          </a:p>
        </p:txBody>
      </p:sp>
      <p:sp>
        <p:nvSpPr>
          <p:cNvPr id="7" name="TextBox 6"/>
          <p:cNvSpPr txBox="1"/>
          <p:nvPr/>
        </p:nvSpPr>
        <p:spPr>
          <a:xfrm>
            <a:off x="3056346" y="2113314"/>
            <a:ext cx="2380204" cy="830997"/>
          </a:xfrm>
          <a:prstGeom prst="rect">
            <a:avLst/>
          </a:prstGeom>
          <a:noFill/>
        </p:spPr>
        <p:txBody>
          <a:bodyPr wrap="square" rtlCol="0">
            <a:spAutoFit/>
          </a:bodyPr>
          <a:lstStyle/>
          <a:p>
            <a:pPr algn="ctr"/>
            <a:r>
              <a:rPr lang="en-US" sz="2400" dirty="0" smtClean="0"/>
              <a:t>Strong Public Services</a:t>
            </a:r>
            <a:endParaRPr lang="en-US" sz="2400" dirty="0"/>
          </a:p>
        </p:txBody>
      </p:sp>
      <p:sp>
        <p:nvSpPr>
          <p:cNvPr id="8" name="TextBox 7"/>
          <p:cNvSpPr txBox="1"/>
          <p:nvPr/>
        </p:nvSpPr>
        <p:spPr>
          <a:xfrm>
            <a:off x="3087831" y="5553779"/>
            <a:ext cx="2380204" cy="461665"/>
          </a:xfrm>
          <a:prstGeom prst="rect">
            <a:avLst/>
          </a:prstGeom>
          <a:noFill/>
        </p:spPr>
        <p:txBody>
          <a:bodyPr wrap="square" rtlCol="0">
            <a:spAutoFit/>
          </a:bodyPr>
          <a:lstStyle/>
          <a:p>
            <a:pPr algn="ctr"/>
            <a:r>
              <a:rPr lang="en-US" sz="2400" dirty="0" smtClean="0"/>
              <a:t>Education</a:t>
            </a:r>
            <a:endParaRPr lang="en-US" sz="2400" dirty="0"/>
          </a:p>
        </p:txBody>
      </p:sp>
      <p:sp>
        <p:nvSpPr>
          <p:cNvPr id="9" name="TextBox 8"/>
          <p:cNvSpPr txBox="1"/>
          <p:nvPr/>
        </p:nvSpPr>
        <p:spPr>
          <a:xfrm>
            <a:off x="3035353" y="3372913"/>
            <a:ext cx="2380204" cy="461665"/>
          </a:xfrm>
          <a:prstGeom prst="rect">
            <a:avLst/>
          </a:prstGeom>
          <a:noFill/>
        </p:spPr>
        <p:txBody>
          <a:bodyPr wrap="square" rtlCol="0">
            <a:spAutoFit/>
          </a:bodyPr>
          <a:lstStyle/>
          <a:p>
            <a:pPr algn="ctr"/>
            <a:r>
              <a:rPr lang="en-US" sz="2400" dirty="0" smtClean="0"/>
              <a:t>Good Wages</a:t>
            </a:r>
            <a:endParaRPr lang="en-US" sz="2400" dirty="0"/>
          </a:p>
        </p:txBody>
      </p:sp>
      <p:pic>
        <p:nvPicPr>
          <p:cNvPr id="11" name="Picture 10" descr="saw_peterm_.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9580" y="-100268"/>
            <a:ext cx="1650401" cy="2301102"/>
          </a:xfrm>
          <a:prstGeom prst="rect">
            <a:avLst/>
          </a:prstGeom>
        </p:spPr>
      </p:pic>
      <p:pic>
        <p:nvPicPr>
          <p:cNvPr id="12" name="Picture 11" descr="saw_peterm_.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8590" y="1100463"/>
            <a:ext cx="1650401" cy="2301102"/>
          </a:xfrm>
          <a:prstGeom prst="rect">
            <a:avLst/>
          </a:prstGeom>
        </p:spPr>
      </p:pic>
      <p:pic>
        <p:nvPicPr>
          <p:cNvPr id="13" name="Picture 12" descr="saw_peterm_.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8691" y="5234016"/>
            <a:ext cx="1736803" cy="2421570"/>
          </a:xfrm>
          <a:prstGeom prst="rect">
            <a:avLst/>
          </a:prstGeom>
        </p:spPr>
      </p:pic>
      <p:pic>
        <p:nvPicPr>
          <p:cNvPr id="14" name="Picture 13" descr="saw_peterm_.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8095" y="4240905"/>
            <a:ext cx="1650401" cy="2301102"/>
          </a:xfrm>
          <a:prstGeom prst="rect">
            <a:avLst/>
          </a:prstGeom>
        </p:spPr>
      </p:pic>
      <p:pic>
        <p:nvPicPr>
          <p:cNvPr id="15" name="Picture 14" descr="saw_peterm_.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8590" y="2090526"/>
            <a:ext cx="1650401" cy="2301102"/>
          </a:xfrm>
          <a:prstGeom prst="rect">
            <a:avLst/>
          </a:prstGeom>
        </p:spPr>
      </p:pic>
      <p:sp>
        <p:nvSpPr>
          <p:cNvPr id="16" name="TextBox 15"/>
          <p:cNvSpPr txBox="1"/>
          <p:nvPr/>
        </p:nvSpPr>
        <p:spPr>
          <a:xfrm rot="16200000">
            <a:off x="-1957484" y="2895585"/>
            <a:ext cx="5786589" cy="830997"/>
          </a:xfrm>
          <a:prstGeom prst="rect">
            <a:avLst/>
          </a:prstGeom>
          <a:noFill/>
        </p:spPr>
        <p:txBody>
          <a:bodyPr wrap="square" rtlCol="0">
            <a:spAutoFit/>
          </a:bodyPr>
          <a:lstStyle/>
          <a:p>
            <a:r>
              <a:rPr lang="en-US" sz="4800" dirty="0" smtClean="0"/>
              <a:t>Ladder of Opportunity</a:t>
            </a:r>
            <a:endParaRPr lang="en-US" sz="4800" dirty="0"/>
          </a:p>
        </p:txBody>
      </p:sp>
      <p:sp>
        <p:nvSpPr>
          <p:cNvPr id="18" name="TextBox 17"/>
          <p:cNvSpPr txBox="1"/>
          <p:nvPr/>
        </p:nvSpPr>
        <p:spPr>
          <a:xfrm>
            <a:off x="3035353" y="4397043"/>
            <a:ext cx="2380204" cy="461665"/>
          </a:xfrm>
          <a:prstGeom prst="rect">
            <a:avLst/>
          </a:prstGeom>
          <a:noFill/>
        </p:spPr>
        <p:txBody>
          <a:bodyPr wrap="square" rtlCol="0">
            <a:spAutoFit/>
          </a:bodyPr>
          <a:lstStyle/>
          <a:p>
            <a:pPr algn="ctr"/>
            <a:r>
              <a:rPr lang="en-US" sz="2400" dirty="0" smtClean="0"/>
              <a:t>Strong Unions</a:t>
            </a:r>
            <a:endParaRPr lang="en-US" sz="2400" dirty="0"/>
          </a:p>
        </p:txBody>
      </p:sp>
      <p:pic>
        <p:nvPicPr>
          <p:cNvPr id="19" name="Picture 18" descr="saw_peterm_.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2306" y="3111346"/>
            <a:ext cx="1650401" cy="2301102"/>
          </a:xfrm>
          <a:prstGeom prst="rect">
            <a:avLst/>
          </a:prstGeom>
        </p:spPr>
      </p:pic>
    </p:spTree>
    <p:extLst>
      <p:ext uri="{BB962C8B-B14F-4D97-AF65-F5344CB8AC3E}">
        <p14:creationId xmlns:p14="http://schemas.microsoft.com/office/powerpoint/2010/main" val="36075439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And It Will Take A Movement</a:t>
            </a:r>
            <a:endParaRPr lang="en-US" b="1" dirty="0"/>
          </a:p>
        </p:txBody>
      </p:sp>
      <p:pic>
        <p:nvPicPr>
          <p:cNvPr id="3079" name="Picture 7"/>
          <p:cNvPicPr>
            <a:picLocks noChangeAspect="1" noChangeArrowheads="1"/>
          </p:cNvPicPr>
          <p:nvPr/>
        </p:nvPicPr>
        <p:blipFill>
          <a:blip r:embed="rId2" cstate="print"/>
          <a:srcRect/>
          <a:stretch>
            <a:fillRect/>
          </a:stretch>
        </p:blipFill>
        <p:spPr bwMode="auto">
          <a:xfrm>
            <a:off x="1981200" y="2362200"/>
            <a:ext cx="55626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the Other Half Lived”:</a:t>
            </a:r>
            <a:br>
              <a:rPr lang="en-US" b="1" dirty="0" smtClean="0"/>
            </a:br>
            <a:r>
              <a:rPr lang="en-US" b="1" dirty="0" smtClean="0"/>
              <a:t>Workers a Century Ago</a:t>
            </a:r>
            <a:endParaRPr lang="en-US" b="1" dirty="0"/>
          </a:p>
        </p:txBody>
      </p:sp>
      <p:pic>
        <p:nvPicPr>
          <p:cNvPr id="1026" name="Picture 2"/>
          <p:cNvPicPr>
            <a:picLocks noChangeAspect="1" noChangeArrowheads="1"/>
          </p:cNvPicPr>
          <p:nvPr/>
        </p:nvPicPr>
        <p:blipFill>
          <a:blip r:embed="rId2" cstate="print"/>
          <a:srcRect/>
          <a:stretch>
            <a:fillRect/>
          </a:stretch>
        </p:blipFill>
        <p:spPr bwMode="auto">
          <a:xfrm>
            <a:off x="228600" y="2514600"/>
            <a:ext cx="2133600" cy="3276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667000" y="2514600"/>
            <a:ext cx="2909093" cy="32766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5803314" y="2590800"/>
            <a:ext cx="2950580" cy="31156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lstStyle/>
          <a:p>
            <a:pPr eaLnBrk="1" hangingPunct="1"/>
            <a:r>
              <a:rPr lang="en-US" sz="3200" b="1" dirty="0" smtClean="0"/>
              <a:t>Collective Bargaining as a Public Good:</a:t>
            </a:r>
            <a:br>
              <a:rPr lang="en-US" sz="3200" b="1" dirty="0" smtClean="0"/>
            </a:br>
            <a:r>
              <a:rPr lang="en-US" sz="3200" b="1" dirty="0" smtClean="0"/>
              <a:t>The National Labor Relations Act</a:t>
            </a:r>
          </a:p>
        </p:txBody>
      </p:sp>
      <p:sp>
        <p:nvSpPr>
          <p:cNvPr id="14339" name="Rectangle 1027"/>
          <p:cNvSpPr>
            <a:spLocks noGrp="1" noChangeArrowheads="1"/>
          </p:cNvSpPr>
          <p:nvPr>
            <p:ph type="body" idx="1"/>
          </p:nvPr>
        </p:nvSpPr>
        <p:spPr>
          <a:xfrm>
            <a:off x="457200" y="1981200"/>
            <a:ext cx="5257800" cy="4724400"/>
          </a:xfrm>
        </p:spPr>
        <p:txBody>
          <a:bodyPr/>
          <a:lstStyle/>
          <a:p>
            <a:pPr eaLnBrk="1" hangingPunct="1">
              <a:lnSpc>
                <a:spcPct val="90000"/>
              </a:lnSpc>
              <a:buFontTx/>
              <a:buNone/>
            </a:pPr>
            <a:r>
              <a:rPr lang="en-US" sz="2800" b="1" dirty="0" smtClean="0"/>
              <a:t>“</a:t>
            </a:r>
            <a:r>
              <a:rPr lang="en-US" sz="2400" b="1" dirty="0" smtClean="0"/>
              <a:t>Experience has proved that </a:t>
            </a:r>
          </a:p>
          <a:p>
            <a:pPr eaLnBrk="1" hangingPunct="1">
              <a:lnSpc>
                <a:spcPct val="90000"/>
              </a:lnSpc>
              <a:buFontTx/>
              <a:buNone/>
            </a:pPr>
            <a:r>
              <a:rPr lang="en-US" sz="2400" b="1" dirty="0" smtClean="0"/>
              <a:t>protection by law of the right of </a:t>
            </a:r>
          </a:p>
          <a:p>
            <a:pPr eaLnBrk="1" hangingPunct="1">
              <a:lnSpc>
                <a:spcPct val="90000"/>
              </a:lnSpc>
              <a:buFontTx/>
              <a:buNone/>
            </a:pPr>
            <a:r>
              <a:rPr lang="en-US" sz="2400" b="1" dirty="0" smtClean="0"/>
              <a:t>employees to organize and </a:t>
            </a:r>
          </a:p>
          <a:p>
            <a:pPr eaLnBrk="1" hangingPunct="1">
              <a:lnSpc>
                <a:spcPct val="90000"/>
              </a:lnSpc>
              <a:buFontTx/>
              <a:buNone/>
            </a:pPr>
            <a:r>
              <a:rPr lang="en-US" sz="2400" b="1" dirty="0" smtClean="0"/>
              <a:t>bargain collectively safeguards </a:t>
            </a:r>
          </a:p>
          <a:p>
            <a:pPr eaLnBrk="1" hangingPunct="1">
              <a:lnSpc>
                <a:spcPct val="90000"/>
              </a:lnSpc>
              <a:buFontTx/>
              <a:buNone/>
            </a:pPr>
            <a:r>
              <a:rPr lang="en-US" sz="2400" b="1" dirty="0" smtClean="0"/>
              <a:t>and promotes the flow of </a:t>
            </a:r>
          </a:p>
          <a:p>
            <a:pPr eaLnBrk="1" hangingPunct="1">
              <a:lnSpc>
                <a:spcPct val="90000"/>
              </a:lnSpc>
              <a:buFontTx/>
              <a:buNone/>
            </a:pPr>
            <a:r>
              <a:rPr lang="en-US" sz="2400" b="1" dirty="0" smtClean="0"/>
              <a:t>commerce… by </a:t>
            </a:r>
            <a:r>
              <a:rPr lang="en-US" sz="2400" b="1" i="1" u="sng" dirty="0" smtClean="0"/>
              <a:t>restoring </a:t>
            </a:r>
          </a:p>
          <a:p>
            <a:pPr eaLnBrk="1" hangingPunct="1">
              <a:lnSpc>
                <a:spcPct val="90000"/>
              </a:lnSpc>
              <a:buFontTx/>
              <a:buNone/>
            </a:pPr>
            <a:r>
              <a:rPr lang="en-US" sz="2400" b="1" i="1" u="sng" dirty="0" smtClean="0"/>
              <a:t>equality of bargaining power </a:t>
            </a:r>
            <a:r>
              <a:rPr lang="en-US" sz="2400" b="1" dirty="0" smtClean="0"/>
              <a:t>between </a:t>
            </a:r>
          </a:p>
          <a:p>
            <a:pPr eaLnBrk="1" hangingPunct="1">
              <a:lnSpc>
                <a:spcPct val="90000"/>
              </a:lnSpc>
              <a:buFontTx/>
              <a:buNone/>
            </a:pPr>
            <a:r>
              <a:rPr lang="en-US" sz="2400" b="1" dirty="0" smtClean="0"/>
              <a:t>employers and employees.”</a:t>
            </a:r>
          </a:p>
          <a:p>
            <a:pPr eaLnBrk="1" hangingPunct="1">
              <a:lnSpc>
                <a:spcPct val="90000"/>
              </a:lnSpc>
              <a:buFontTx/>
              <a:buNone/>
            </a:pPr>
            <a:endParaRPr lang="en-US" sz="2800" b="1" dirty="0" smtClean="0"/>
          </a:p>
        </p:txBody>
      </p:sp>
      <p:pic>
        <p:nvPicPr>
          <p:cNvPr id="14340" name="Picture 1028"/>
          <p:cNvPicPr>
            <a:picLocks noChangeAspect="1" noChangeArrowheads="1"/>
          </p:cNvPicPr>
          <p:nvPr/>
        </p:nvPicPr>
        <p:blipFill>
          <a:blip r:embed="rId2" cstate="print"/>
          <a:srcRect/>
          <a:stretch>
            <a:fillRect/>
          </a:stretch>
        </p:blipFill>
        <p:spPr bwMode="auto">
          <a:xfrm>
            <a:off x="6019800" y="2209800"/>
            <a:ext cx="2446742"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066800"/>
          </a:xfrm>
        </p:spPr>
        <p:txBody>
          <a:bodyPr>
            <a:normAutofit fontScale="90000"/>
          </a:bodyPr>
          <a:lstStyle/>
          <a:p>
            <a:r>
              <a:rPr lang="en-US" sz="3200" b="1" dirty="0" smtClean="0"/>
              <a:t>The Emergence of “Moral Capitalism”:</a:t>
            </a:r>
            <a:br>
              <a:rPr lang="en-US" sz="3200" b="1" dirty="0" smtClean="0"/>
            </a:br>
            <a:r>
              <a:rPr lang="en-US" sz="3200" b="1" dirty="0" smtClean="0"/>
              <a:t>Franklin Roosevelt, Introducing the </a:t>
            </a:r>
            <a:br>
              <a:rPr lang="en-US" sz="3200" b="1" dirty="0" smtClean="0"/>
            </a:br>
            <a:r>
              <a:rPr lang="en-US" sz="3200" b="1" dirty="0" smtClean="0"/>
              <a:t>Fair Labor Standards Act, May 1937</a:t>
            </a:r>
            <a:endParaRPr lang="en-US" sz="3200" b="1" dirty="0"/>
          </a:p>
        </p:txBody>
      </p:sp>
      <p:sp>
        <p:nvSpPr>
          <p:cNvPr id="3" name="Subtitle 2"/>
          <p:cNvSpPr>
            <a:spLocks noGrp="1"/>
          </p:cNvSpPr>
          <p:nvPr>
            <p:ph type="subTitle" idx="1"/>
          </p:nvPr>
        </p:nvSpPr>
        <p:spPr>
          <a:xfrm>
            <a:off x="838200" y="2590800"/>
            <a:ext cx="4267200" cy="3429000"/>
          </a:xfrm>
        </p:spPr>
        <p:txBody>
          <a:bodyPr>
            <a:normAutofit fontScale="85000" lnSpcReduction="20000"/>
          </a:bodyPr>
          <a:lstStyle/>
          <a:p>
            <a:pPr algn="l"/>
            <a:r>
              <a:rPr lang="en-US" sz="2400" b="1" dirty="0" smtClean="0">
                <a:solidFill>
                  <a:schemeClr val="tx1"/>
                </a:solidFill>
              </a:rPr>
              <a:t>"A self-supporting and self-respecting democracy can plead no justification for the existence of child labor, no economic reason for chiseling worker's wages, or stretching workers' hours.“</a:t>
            </a:r>
          </a:p>
          <a:p>
            <a:pPr algn="l"/>
            <a:endParaRPr lang="en-US" sz="2400" b="1" dirty="0" smtClean="0">
              <a:solidFill>
                <a:schemeClr val="tx1"/>
              </a:solidFill>
            </a:endParaRPr>
          </a:p>
          <a:p>
            <a:pPr algn="l"/>
            <a:r>
              <a:rPr lang="en-US" sz="2400" b="1" dirty="0" smtClean="0">
                <a:solidFill>
                  <a:schemeClr val="tx1"/>
                </a:solidFill>
              </a:rPr>
              <a:t> “[Goods produced under] conditions that do not meet rudimentary standards of decency should be regarded as contraband and ought not to be allowed to pollute the channels of interstate trade."</a:t>
            </a:r>
            <a:endParaRPr lang="en-US" sz="2400" b="1" dirty="0">
              <a:solidFill>
                <a:schemeClr val="tx1"/>
              </a:solidFill>
            </a:endParaRPr>
          </a:p>
        </p:txBody>
      </p:sp>
      <p:pic>
        <p:nvPicPr>
          <p:cNvPr id="5" name="Picture 4"/>
          <p:cNvPicPr>
            <a:picLocks noChangeAspect="1" noChangeArrowheads="1"/>
          </p:cNvPicPr>
          <p:nvPr/>
        </p:nvPicPr>
        <p:blipFill>
          <a:blip r:embed="rId2" cstate="print"/>
          <a:srcRect/>
          <a:stretch>
            <a:fillRect/>
          </a:stretch>
        </p:blipFill>
        <p:spPr bwMode="auto">
          <a:xfrm>
            <a:off x="6096000" y="2667000"/>
            <a:ext cx="2438400" cy="323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defRPr/>
            </a:pPr>
            <a:r>
              <a:rPr lang="en-US" sz="3200" b="1" dirty="0" smtClean="0"/>
              <a:t>The Best Years of Our Lives:</a:t>
            </a:r>
            <a:br>
              <a:rPr lang="en-US" sz="3200" b="1" dirty="0" smtClean="0"/>
            </a:br>
            <a:r>
              <a:rPr lang="en-US" sz="3200" b="1" dirty="0" smtClean="0"/>
              <a:t>Unions Create a New Middle Class</a:t>
            </a:r>
            <a:r>
              <a:rPr lang="en-US" b="1" dirty="0" smtClean="0"/>
              <a:t>  </a:t>
            </a:r>
            <a:r>
              <a:rPr lang="en-US" b="1" dirty="0" smtClean="0">
                <a:solidFill>
                  <a:srgbClr val="006C6C"/>
                </a:solidFill>
              </a:rPr>
              <a:t>            </a:t>
            </a:r>
            <a:endParaRPr lang="en-US" dirty="0" smtClean="0"/>
          </a:p>
        </p:txBody>
      </p:sp>
      <p:sp>
        <p:nvSpPr>
          <p:cNvPr id="9219" name="Rectangle 3"/>
          <p:cNvSpPr>
            <a:spLocks noGrp="1" noChangeArrowheads="1"/>
          </p:cNvSpPr>
          <p:nvPr>
            <p:ph type="body" idx="1"/>
          </p:nvPr>
        </p:nvSpPr>
        <p:spPr>
          <a:xfrm>
            <a:off x="685800" y="1981200"/>
            <a:ext cx="4953000" cy="4267200"/>
          </a:xfrm>
        </p:spPr>
        <p:txBody>
          <a:bodyPr>
            <a:normAutofit fontScale="92500" lnSpcReduction="20000"/>
          </a:bodyPr>
          <a:lstStyle/>
          <a:p>
            <a:pPr eaLnBrk="1" hangingPunct="1">
              <a:lnSpc>
                <a:spcPct val="90000"/>
              </a:lnSpc>
              <a:buClr>
                <a:srgbClr val="006F6F"/>
              </a:buClr>
            </a:pPr>
            <a:r>
              <a:rPr lang="en-US" sz="2800" b="1" dirty="0" smtClean="0"/>
              <a:t>Workers covered by private pensions rise from 3.8 million in 1940 to 15.2 million in 1956.</a:t>
            </a:r>
            <a:br>
              <a:rPr lang="en-US" sz="2800" b="1" dirty="0" smtClean="0"/>
            </a:br>
            <a:endParaRPr lang="en-US" sz="2800" b="1" dirty="0" smtClean="0"/>
          </a:p>
          <a:p>
            <a:pPr eaLnBrk="1" hangingPunct="1">
              <a:lnSpc>
                <a:spcPct val="90000"/>
              </a:lnSpc>
              <a:buClr>
                <a:srgbClr val="006F6F"/>
              </a:buClr>
            </a:pPr>
            <a:r>
              <a:rPr lang="en-US" sz="2800" b="1" dirty="0" smtClean="0"/>
              <a:t>Workers covered by health insurance rise from 6 million in 1939 to 91 million by 1952.</a:t>
            </a:r>
          </a:p>
          <a:p>
            <a:pPr eaLnBrk="1" hangingPunct="1">
              <a:lnSpc>
                <a:spcPct val="90000"/>
              </a:lnSpc>
              <a:buClr>
                <a:srgbClr val="006F6F"/>
              </a:buClr>
              <a:buFontTx/>
              <a:buNone/>
            </a:pPr>
            <a:endParaRPr lang="en-US" sz="2800" b="1" dirty="0" smtClean="0"/>
          </a:p>
          <a:p>
            <a:pPr eaLnBrk="1" hangingPunct="1">
              <a:lnSpc>
                <a:spcPct val="90000"/>
              </a:lnSpc>
              <a:buClr>
                <a:srgbClr val="006F6F"/>
              </a:buClr>
            </a:pPr>
            <a:r>
              <a:rPr lang="en-US" sz="2800" b="1" dirty="0" smtClean="0"/>
              <a:t>Real earnings for production workers increase by 41% from late 1940s through late 1960s</a:t>
            </a:r>
            <a:r>
              <a:rPr lang="en-US" sz="2400" b="1" dirty="0" smtClean="0"/>
              <a:t>.</a:t>
            </a:r>
          </a:p>
          <a:p>
            <a:pPr eaLnBrk="1" hangingPunct="1">
              <a:lnSpc>
                <a:spcPct val="90000"/>
              </a:lnSpc>
              <a:buFontTx/>
              <a:buNone/>
            </a:pPr>
            <a:endParaRPr lang="en-US" sz="1600" b="1" dirty="0" smtClean="0"/>
          </a:p>
          <a:p>
            <a:pPr eaLnBrk="1" hangingPunct="1">
              <a:lnSpc>
                <a:spcPct val="90000"/>
              </a:lnSpc>
              <a:buFontTx/>
              <a:buNone/>
            </a:pPr>
            <a:r>
              <a:rPr lang="en-US" sz="1600" b="1" dirty="0" smtClean="0"/>
              <a:t>Lichtenstein, </a:t>
            </a:r>
            <a:r>
              <a:rPr lang="en-US" sz="1600" b="1" i="1" dirty="0" smtClean="0"/>
              <a:t>State of the Unions</a:t>
            </a:r>
            <a:r>
              <a:rPr lang="en-US" sz="1600" b="1" dirty="0" smtClean="0"/>
              <a:t>, Zieger and Gall, </a:t>
            </a:r>
            <a:r>
              <a:rPr lang="en-US" sz="1600" b="1" i="1" dirty="0" smtClean="0"/>
              <a:t>American Workers, American Unions, </a:t>
            </a:r>
            <a:r>
              <a:rPr lang="en-US" sz="1600" b="1" dirty="0" smtClean="0"/>
              <a:t>Phillips-Fein,</a:t>
            </a:r>
            <a:r>
              <a:rPr lang="en-US" sz="1600" b="1" i="1" dirty="0" smtClean="0"/>
              <a:t> Invisible Hands</a:t>
            </a:r>
          </a:p>
        </p:txBody>
      </p:sp>
      <p:pic>
        <p:nvPicPr>
          <p:cNvPr id="5" name="Picture 1028"/>
          <p:cNvPicPr>
            <a:picLocks noChangeAspect="1" noChangeArrowheads="1"/>
          </p:cNvPicPr>
          <p:nvPr/>
        </p:nvPicPr>
        <p:blipFill>
          <a:blip r:embed="rId2" cstate="print"/>
          <a:srcRect/>
          <a:stretch>
            <a:fillRect/>
          </a:stretch>
        </p:blipFill>
        <p:spPr bwMode="auto">
          <a:xfrm>
            <a:off x="6324600" y="2362200"/>
            <a:ext cx="22860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4000" b="1" dirty="0" smtClean="0"/>
              <a:t>Back to the Future:</a:t>
            </a:r>
            <a:br>
              <a:rPr lang="en-US" sz="4000" b="1" dirty="0" smtClean="0"/>
            </a:br>
            <a:r>
              <a:rPr lang="en-US" sz="4000" b="1" dirty="0" smtClean="0"/>
              <a:t>The Labor Question in the 21</a:t>
            </a:r>
            <a:r>
              <a:rPr lang="en-US" sz="4000" b="1" baseline="30000" dirty="0" smtClean="0"/>
              <a:t>st</a:t>
            </a:r>
            <a:r>
              <a:rPr lang="en-US" sz="4000" b="1" dirty="0" smtClean="0"/>
              <a:t> Century</a:t>
            </a:r>
            <a:endParaRPr lang="en-US" sz="4000" b="1" dirty="0"/>
          </a:p>
        </p:txBody>
      </p:sp>
      <p:pic>
        <p:nvPicPr>
          <p:cNvPr id="24578" name="Picture 2"/>
          <p:cNvPicPr>
            <a:picLocks noChangeAspect="1" noChangeArrowheads="1"/>
          </p:cNvPicPr>
          <p:nvPr/>
        </p:nvPicPr>
        <p:blipFill>
          <a:blip r:embed="rId2" cstate="print"/>
          <a:srcRect/>
          <a:stretch>
            <a:fillRect/>
          </a:stretch>
        </p:blipFill>
        <p:spPr bwMode="auto">
          <a:xfrm>
            <a:off x="533400" y="2743200"/>
            <a:ext cx="1600200" cy="3219450"/>
          </a:xfrm>
          <a:prstGeom prst="rect">
            <a:avLst/>
          </a:prstGeom>
          <a:noFill/>
          <a:ln w="9525">
            <a:noFill/>
            <a:miter lim="800000"/>
            <a:headEnd/>
            <a:tailEnd/>
          </a:ln>
        </p:spPr>
      </p:pic>
      <p:pic>
        <p:nvPicPr>
          <p:cNvPr id="24580" name="Picture 4"/>
          <p:cNvPicPr>
            <a:picLocks noChangeAspect="1" noChangeArrowheads="1"/>
          </p:cNvPicPr>
          <p:nvPr/>
        </p:nvPicPr>
        <p:blipFill>
          <a:blip r:embed="rId3" cstate="print"/>
          <a:srcRect/>
          <a:stretch>
            <a:fillRect/>
          </a:stretch>
        </p:blipFill>
        <p:spPr bwMode="auto">
          <a:xfrm>
            <a:off x="2590800" y="2819400"/>
            <a:ext cx="1752600" cy="3276600"/>
          </a:xfrm>
          <a:prstGeom prst="rect">
            <a:avLst/>
          </a:prstGeom>
          <a:noFill/>
          <a:ln w="9525">
            <a:noFill/>
            <a:miter lim="800000"/>
            <a:headEnd/>
            <a:tailEnd/>
          </a:ln>
        </p:spPr>
      </p:pic>
      <p:pic>
        <p:nvPicPr>
          <p:cNvPr id="24582" name="Picture 6"/>
          <p:cNvPicPr>
            <a:picLocks noChangeAspect="1" noChangeArrowheads="1"/>
          </p:cNvPicPr>
          <p:nvPr/>
        </p:nvPicPr>
        <p:blipFill>
          <a:blip r:embed="rId4" cstate="print"/>
          <a:srcRect/>
          <a:stretch>
            <a:fillRect/>
          </a:stretch>
        </p:blipFill>
        <p:spPr bwMode="auto">
          <a:xfrm>
            <a:off x="4876800" y="2819400"/>
            <a:ext cx="1828800" cy="3200400"/>
          </a:xfrm>
          <a:prstGeom prst="rect">
            <a:avLst/>
          </a:prstGeom>
          <a:noFill/>
          <a:ln w="9525">
            <a:noFill/>
            <a:miter lim="800000"/>
            <a:headEnd/>
            <a:tailEnd/>
          </a:ln>
        </p:spPr>
      </p:pic>
      <p:pic>
        <p:nvPicPr>
          <p:cNvPr id="24584" name="Picture 8"/>
          <p:cNvPicPr>
            <a:picLocks noChangeAspect="1" noChangeArrowheads="1"/>
          </p:cNvPicPr>
          <p:nvPr/>
        </p:nvPicPr>
        <p:blipFill>
          <a:blip r:embed="rId5" cstate="print"/>
          <a:srcRect/>
          <a:stretch>
            <a:fillRect/>
          </a:stretch>
        </p:blipFill>
        <p:spPr bwMode="auto">
          <a:xfrm>
            <a:off x="7315201" y="2743200"/>
            <a:ext cx="143768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066800"/>
          </a:xfrm>
        </p:spPr>
        <p:txBody>
          <a:bodyPr>
            <a:normAutofit/>
          </a:bodyPr>
          <a:lstStyle/>
          <a:p>
            <a:r>
              <a:rPr lang="en-US" sz="3200" b="1" dirty="0" smtClean="0"/>
              <a:t>First, They Came for the Private Sector:</a:t>
            </a:r>
            <a:br>
              <a:rPr lang="en-US" sz="3200" b="1" dirty="0" smtClean="0"/>
            </a:br>
            <a:r>
              <a:rPr lang="en-US" sz="3200" b="1" dirty="0" smtClean="0"/>
              <a:t>The “Thirty Years War” on Unions</a:t>
            </a:r>
            <a:endParaRPr lang="en-US" sz="3200" b="1" dirty="0"/>
          </a:p>
        </p:txBody>
      </p:sp>
      <p:sp>
        <p:nvSpPr>
          <p:cNvPr id="3" name="Subtitle 2"/>
          <p:cNvSpPr>
            <a:spLocks noGrp="1"/>
          </p:cNvSpPr>
          <p:nvPr>
            <p:ph type="subTitle" idx="1"/>
          </p:nvPr>
        </p:nvSpPr>
        <p:spPr>
          <a:xfrm>
            <a:off x="533400" y="2362200"/>
            <a:ext cx="5181600" cy="3733800"/>
          </a:xfrm>
        </p:spPr>
        <p:txBody>
          <a:bodyPr>
            <a:normAutofit fontScale="70000" lnSpcReduction="20000"/>
          </a:bodyPr>
          <a:lstStyle/>
          <a:p>
            <a:pPr algn="l">
              <a:buFont typeface="Arial" pitchFamily="34" charset="0"/>
              <a:buChar char="•"/>
            </a:pPr>
            <a:r>
              <a:rPr lang="en-US" b="1" dirty="0" smtClean="0">
                <a:solidFill>
                  <a:schemeClr val="tx1"/>
                </a:solidFill>
              </a:rPr>
              <a:t>Attacks on the building trades (1970s)</a:t>
            </a:r>
          </a:p>
          <a:p>
            <a:pPr algn="l">
              <a:buFont typeface="Arial" pitchFamily="34" charset="0"/>
              <a:buChar char="•"/>
            </a:pPr>
            <a:endParaRPr lang="en-US" b="1" dirty="0" smtClean="0">
              <a:solidFill>
                <a:schemeClr val="tx1"/>
              </a:solidFill>
            </a:endParaRPr>
          </a:p>
          <a:p>
            <a:pPr algn="l">
              <a:buFont typeface="Arial" pitchFamily="34" charset="0"/>
              <a:buChar char="•"/>
            </a:pPr>
            <a:r>
              <a:rPr lang="en-US" b="1" dirty="0" smtClean="0">
                <a:solidFill>
                  <a:schemeClr val="tx1"/>
                </a:solidFill>
              </a:rPr>
              <a:t>Firing of the air traffic controllers (1981)</a:t>
            </a:r>
          </a:p>
          <a:p>
            <a:pPr algn="l">
              <a:buFont typeface="Arial" pitchFamily="34" charset="0"/>
              <a:buChar char="•"/>
            </a:pPr>
            <a:endParaRPr lang="en-US" b="1" dirty="0" smtClean="0">
              <a:solidFill>
                <a:schemeClr val="tx1"/>
              </a:solidFill>
            </a:endParaRPr>
          </a:p>
          <a:p>
            <a:pPr algn="l">
              <a:buFont typeface="Arial" pitchFamily="34" charset="0"/>
              <a:buChar char="•"/>
            </a:pPr>
            <a:r>
              <a:rPr lang="en-US" b="1" dirty="0" smtClean="0">
                <a:solidFill>
                  <a:schemeClr val="tx1"/>
                </a:solidFill>
              </a:rPr>
              <a:t>“Concession bargaining” (1980s)</a:t>
            </a:r>
          </a:p>
          <a:p>
            <a:pPr algn="l"/>
            <a:endParaRPr lang="en-US" b="1" dirty="0" smtClean="0">
              <a:solidFill>
                <a:schemeClr val="tx1"/>
              </a:solidFill>
            </a:endParaRPr>
          </a:p>
          <a:p>
            <a:pPr algn="l">
              <a:buFont typeface="Arial" pitchFamily="34" charset="0"/>
              <a:buChar char="•"/>
            </a:pPr>
            <a:r>
              <a:rPr lang="en-US" b="1" dirty="0" smtClean="0">
                <a:solidFill>
                  <a:schemeClr val="tx1"/>
                </a:solidFill>
              </a:rPr>
              <a:t>Gutting the right to organize (ongoing)</a:t>
            </a:r>
          </a:p>
          <a:p>
            <a:pPr algn="l">
              <a:buFont typeface="Arial" pitchFamily="34" charset="0"/>
              <a:buChar char="•"/>
            </a:pPr>
            <a:endParaRPr lang="en-US" b="1" dirty="0" smtClean="0">
              <a:solidFill>
                <a:schemeClr val="tx1"/>
              </a:solidFill>
            </a:endParaRPr>
          </a:p>
          <a:p>
            <a:pPr algn="l">
              <a:buFont typeface="Arial" pitchFamily="34" charset="0"/>
              <a:buChar char="•"/>
            </a:pPr>
            <a:r>
              <a:rPr lang="en-US" b="1" dirty="0" smtClean="0">
                <a:solidFill>
                  <a:schemeClr val="tx1"/>
                </a:solidFill>
              </a:rPr>
              <a:t>Rise of right-wing think tanks (since 1970s)</a:t>
            </a:r>
            <a:endParaRPr lang="en-US" b="1"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6629400" y="2133601"/>
            <a:ext cx="1905000" cy="7620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6781800" y="3200400"/>
            <a:ext cx="1905000" cy="1447800"/>
          </a:xfrm>
          <a:prstGeom prst="rect">
            <a:avLst/>
          </a:prstGeom>
          <a:noFill/>
          <a:ln w="9525">
            <a:noFill/>
            <a:miter lim="800000"/>
            <a:headEnd/>
            <a:tailEnd/>
          </a:ln>
        </p:spPr>
      </p:pic>
      <p:pic>
        <p:nvPicPr>
          <p:cNvPr id="8" name="Picture 1"/>
          <p:cNvPicPr>
            <a:picLocks noChangeAspect="1" noChangeArrowheads="1"/>
          </p:cNvPicPr>
          <p:nvPr/>
        </p:nvPicPr>
        <p:blipFill>
          <a:blip r:embed="rId4" cstate="print"/>
          <a:srcRect/>
          <a:stretch>
            <a:fillRect/>
          </a:stretch>
        </p:blipFill>
        <p:spPr bwMode="auto">
          <a:xfrm>
            <a:off x="6553200" y="5029200"/>
            <a:ext cx="22098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2386</TotalTime>
  <Words>1318</Words>
  <Application>Microsoft Office PowerPoint</Application>
  <PresentationFormat>On-screen Show (4:3)</PresentationFormat>
  <Paragraphs>184</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       “Neither New Nor Normal”: The Politics of Economic Injustice and the Roots of Union Renewal       </vt:lpstr>
      <vt:lpstr>“The Empire Strikes Back”: Right-to-Work in Michigan</vt:lpstr>
      <vt:lpstr>Woodrow Wilson  on the “Labor Question,” 1919</vt:lpstr>
      <vt:lpstr>“How the Other Half Lived”: Workers a Century Ago</vt:lpstr>
      <vt:lpstr>Collective Bargaining as a Public Good: The National Labor Relations Act</vt:lpstr>
      <vt:lpstr>The Emergence of “Moral Capitalism”: Franklin Roosevelt, Introducing the  Fair Labor Standards Act, May 1937</vt:lpstr>
      <vt:lpstr>The Best Years of Our Lives: Unions Create a New Middle Class              </vt:lpstr>
      <vt:lpstr> Back to the Future: The Labor Question in the 21st Century</vt:lpstr>
      <vt:lpstr>First, They Came for the Private Sector: The “Thirty Years War” on Unions</vt:lpstr>
      <vt:lpstr>A Tale of Three Percentages: What Do These Figures Refer to?</vt:lpstr>
      <vt:lpstr>Cats and Pizza: The Distribution of Wealth in America</vt:lpstr>
      <vt:lpstr>A “Human Census”</vt:lpstr>
      <vt:lpstr>Manufacturing Compensation of Selected Countries, 2010 US Bureau of Labor Statistics</vt:lpstr>
      <vt:lpstr>We Make It – They Take It  Productivity vs. Wage Growth </vt:lpstr>
      <vt:lpstr>Whatever Happened to Shared Prosperity? The Machinists at Caterpillar</vt:lpstr>
      <vt:lpstr>Then They Came for the Public Sector </vt:lpstr>
      <vt:lpstr>Becoming Evil: Grover Norquist,  on “Starving the Beast”</vt:lpstr>
      <vt:lpstr>Becoming Evil: Scapegoating the Public Sector  </vt:lpstr>
      <vt:lpstr>Pitting the Public Against Public Employees  Che Ryan, letter to editor, Register Guard, August 2012 </vt:lpstr>
      <vt:lpstr>From Heroes to Villains: Teachers and Teacher Unions in the Movies</vt:lpstr>
      <vt:lpstr>Demonizing Teachers’ Unions</vt:lpstr>
      <vt:lpstr>  “Loving” Teachers, Hating Unions</vt:lpstr>
      <vt:lpstr>ALEC’s Strategy to Undermine Public Education</vt:lpstr>
      <vt:lpstr>Whack-a-Mole at Work:” Attacks on Teachers and  Public Education</vt:lpstr>
      <vt:lpstr>“Fighting the Stress of Teaching to the Test”   Stephenie Overman, NEA Website </vt:lpstr>
      <vt:lpstr>Roots of Renewal and  Taking Back Your Profession: What Powerful Locals Can Do</vt:lpstr>
      <vt:lpstr>Unionism Can No Longer Be a Spectator Sport</vt:lpstr>
      <vt:lpstr>A Generation Gap? Attitudes about Unions Among Teachers Education Sector, 2011</vt:lpstr>
      <vt:lpstr> Telling Your Own Story</vt:lpstr>
      <vt:lpstr>Taking It to the Streets: Building a New Coalition of Conscience</vt:lpstr>
      <vt:lpstr>PowerPoint Presentation</vt:lpstr>
      <vt:lpstr>And It Will Take A Movement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bussel</dc:creator>
  <cp:lastModifiedBy>Rosemary Feurer</cp:lastModifiedBy>
  <cp:revision>121</cp:revision>
  <dcterms:created xsi:type="dcterms:W3CDTF">2012-09-10T17:05:19Z</dcterms:created>
  <dcterms:modified xsi:type="dcterms:W3CDTF">2013-10-23T14:28:51Z</dcterms:modified>
</cp:coreProperties>
</file>