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60" r:id="rId4"/>
    <p:sldId id="258" r:id="rId5"/>
    <p:sldId id="261" r:id="rId6"/>
    <p:sldId id="262" r:id="rId7"/>
    <p:sldId id="264"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cat>
            <c:strRef>
              <c:f>Sheet1!$A$2:$A$5</c:f>
              <c:strCache>
                <c:ptCount val="1"/>
                <c:pt idx="0">
                  <c:v>Top 1 %</c:v>
                </c:pt>
              </c:strCache>
            </c:strRef>
          </c:cat>
          <c:val>
            <c:numRef>
              <c:f>Sheet1!$B$2:$B$5</c:f>
              <c:numCache>
                <c:formatCode>0%</c:formatCode>
                <c:ptCount val="4"/>
                <c:pt idx="0">
                  <c:v>8.0000000000000127E-2</c:v>
                </c:pt>
                <c:pt idx="1">
                  <c:v>0.92</c:v>
                </c:pt>
              </c:numCache>
            </c:numRef>
          </c:val>
        </c:ser>
        <c:dLbls>
          <c:showLegendKey val="0"/>
          <c:showVal val="0"/>
          <c:showCatName val="0"/>
          <c:showSerName val="0"/>
          <c:showPercent val="0"/>
          <c:showBubbleSize val="0"/>
          <c:showLeaderLines val="1"/>
        </c:dLbls>
        <c:firstSliceAng val="0"/>
      </c:pieChart>
      <c:spPr>
        <a:noFill/>
        <a:ln w="25389">
          <a:noFill/>
        </a:ln>
      </c:spPr>
    </c:plotArea>
    <c:legend>
      <c:legendPos val="r"/>
      <c:layout>
        <c:manualLayout>
          <c:xMode val="edge"/>
          <c:yMode val="edge"/>
          <c:x val="0.72330844526787164"/>
          <c:y val="0.32158163362109882"/>
          <c:w val="0.25783097112860953"/>
          <c:h val="9.3276918698415714E-2"/>
        </c:manualLayout>
      </c:layout>
      <c:overlay val="0"/>
    </c:legend>
    <c:plotVisOnly val="1"/>
    <c:dispBlanksAs val="zero"/>
    <c:showDLblsOverMax val="0"/>
  </c:chart>
  <c:txPr>
    <a:bodyPr/>
    <a:lstStyle/>
    <a:p>
      <a:pPr>
        <a:defRPr sz="1799"/>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cat>
            <c:strRef>
              <c:f>Sheet1!$A$2:$A$5</c:f>
              <c:strCache>
                <c:ptCount val="1"/>
                <c:pt idx="0">
                  <c:v>Top 1%</c:v>
                </c:pt>
              </c:strCache>
            </c:strRef>
          </c:cat>
          <c:val>
            <c:numRef>
              <c:f>Sheet1!$B$2:$B$5</c:f>
              <c:numCache>
                <c:formatCode>0.00%</c:formatCode>
                <c:ptCount val="4"/>
                <c:pt idx="0">
                  <c:v>0.23500000000000001</c:v>
                </c:pt>
                <c:pt idx="1">
                  <c:v>0.76500000000000101</c:v>
                </c:pt>
              </c:numCache>
            </c:numRef>
          </c:val>
        </c:ser>
        <c:dLbls>
          <c:showLegendKey val="0"/>
          <c:showVal val="0"/>
          <c:showCatName val="0"/>
          <c:showSerName val="0"/>
          <c:showPercent val="0"/>
          <c:showBubbleSize val="0"/>
          <c:showLeaderLines val="1"/>
        </c:dLbls>
        <c:firstSliceAng val="0"/>
      </c:pieChart>
      <c:spPr>
        <a:noFill/>
        <a:ln w="25399">
          <a:noFill/>
        </a:ln>
      </c:spPr>
    </c:plotArea>
    <c:legend>
      <c:legendPos val="r"/>
      <c:layout>
        <c:manualLayout>
          <c:xMode val="edge"/>
          <c:yMode val="edge"/>
          <c:x val="0.73620577427821565"/>
          <c:y val="0.32158163362109882"/>
          <c:w val="0.24494105295661583"/>
          <c:h val="9.3276918698415701E-2"/>
        </c:manualLayout>
      </c:layout>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82951-5BB9-4180-8061-D287E4E95D43}" type="datetimeFigureOut">
              <a:rPr lang="en-US" smtClean="0"/>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8A455-0C87-49ED-A52B-5161F6AAC980}" type="slidenum">
              <a:rPr lang="en-US" smtClean="0"/>
              <a:t>‹#›</a:t>
            </a:fld>
            <a:endParaRPr lang="en-US"/>
          </a:p>
        </p:txBody>
      </p:sp>
    </p:spTree>
    <p:extLst>
      <p:ext uri="{BB962C8B-B14F-4D97-AF65-F5344CB8AC3E}">
        <p14:creationId xmlns:p14="http://schemas.microsoft.com/office/powerpoint/2010/main" val="3053697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lsa.berkeley.edu/~saez/TabFig2008.xl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charset="0"/>
              </a:rPr>
              <a:t>Source: Thomas </a:t>
            </a:r>
            <a:r>
              <a:rPr lang="en-US" dirty="0" err="1" smtClean="0">
                <a:latin typeface="Arial" charset="0"/>
              </a:rPr>
              <a:t>Piketty</a:t>
            </a:r>
            <a:r>
              <a:rPr lang="en-US" dirty="0" smtClean="0">
                <a:latin typeface="Arial" charset="0"/>
              </a:rPr>
              <a:t> and Emmanuel </a:t>
            </a:r>
            <a:r>
              <a:rPr lang="en-US" dirty="0" err="1" smtClean="0">
                <a:latin typeface="Arial" charset="0"/>
              </a:rPr>
              <a:t>Saez</a:t>
            </a:r>
            <a:r>
              <a:rPr lang="en-US" dirty="0" smtClean="0">
                <a:latin typeface="Arial" charset="0"/>
              </a:rPr>
              <a:t>, "Income Inequality in the United States, 1913-1998," Quarterly Journal of Economics, 118(1), 2003. Updated to 2005 at http://emlab.berkeley.edu/users/saez</a:t>
            </a:r>
          </a:p>
          <a:p>
            <a:endParaRPr lang="en-US" dirty="0"/>
          </a:p>
        </p:txBody>
      </p:sp>
      <p:sp>
        <p:nvSpPr>
          <p:cNvPr id="4" name="Slide Number Placeholder 3"/>
          <p:cNvSpPr>
            <a:spLocks noGrp="1"/>
          </p:cNvSpPr>
          <p:nvPr>
            <p:ph type="sldNum" sz="quarter" idx="10"/>
          </p:nvPr>
        </p:nvSpPr>
        <p:spPr/>
        <p:txBody>
          <a:bodyPr/>
          <a:lstStyle/>
          <a:p>
            <a:fld id="{ED68A455-0C87-49ED-A52B-5161F6AAC980}" type="slidenum">
              <a:rPr lang="en-US" smtClean="0"/>
              <a:t>2</a:t>
            </a:fld>
            <a:endParaRPr lang="en-US"/>
          </a:p>
        </p:txBody>
      </p:sp>
    </p:spTree>
    <p:extLst>
      <p:ext uri="{BB962C8B-B14F-4D97-AF65-F5344CB8AC3E}">
        <p14:creationId xmlns:p14="http://schemas.microsoft.com/office/powerpoint/2010/main" val="2145510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273CEF7-B881-47D5-A04A-6CB845015A6C}" type="slidenum">
              <a:rPr lang="en-US" smtClean="0"/>
              <a:pPr>
                <a:defRPr/>
              </a:pPr>
              <a:t>3</a:t>
            </a:fld>
            <a:endParaRPr lang="en-US"/>
          </a:p>
        </p:txBody>
      </p:sp>
    </p:spTree>
    <p:extLst>
      <p:ext uri="{BB962C8B-B14F-4D97-AF65-F5344CB8AC3E}">
        <p14:creationId xmlns:p14="http://schemas.microsoft.com/office/powerpoint/2010/main" val="272852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http://www.motherjones.com/mojo/2011/10/one-percent-income-inequality-OWS </a:t>
            </a:r>
            <a:endParaRPr lang="en-US" dirty="0"/>
          </a:p>
        </p:txBody>
      </p:sp>
      <p:sp>
        <p:nvSpPr>
          <p:cNvPr id="4" name="Slide Number Placeholder 3"/>
          <p:cNvSpPr>
            <a:spLocks noGrp="1"/>
          </p:cNvSpPr>
          <p:nvPr>
            <p:ph type="sldNum" sz="quarter" idx="10"/>
          </p:nvPr>
        </p:nvSpPr>
        <p:spPr/>
        <p:txBody>
          <a:bodyPr/>
          <a:lstStyle/>
          <a:p>
            <a:fld id="{ED68A455-0C87-49ED-A52B-5161F6AAC980}" type="slidenum">
              <a:rPr lang="en-US" smtClean="0"/>
              <a:t>4</a:t>
            </a:fld>
            <a:endParaRPr lang="en-US"/>
          </a:p>
        </p:txBody>
      </p:sp>
    </p:spTree>
    <p:extLst>
      <p:ext uri="{BB962C8B-B14F-4D97-AF65-F5344CB8AC3E}">
        <p14:creationId xmlns:p14="http://schemas.microsoft.com/office/powerpoint/2010/main" val="172225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figure is one such measure of inequality—the ratio of the wealth of the richest 1% to that of a household with typical wealth in the middle. As the figure indicates, wealth inequality has not only persisted, but also grown much larger over time. The richest 1% of wealth holders had 125 times the wealth of the typical household in 1962; by 2004 they had 190 times as much or $14.8 million in wealth for the upper 1% compared to just $82,000 for the household in the middle fifth of wealth. http://www.epi.org/economic_snapshots/entry/webfeatures_snapshots_20060823/</a:t>
            </a:r>
          </a:p>
        </p:txBody>
      </p:sp>
      <p:sp>
        <p:nvSpPr>
          <p:cNvPr id="4" name="Slide Number Placeholder 3"/>
          <p:cNvSpPr>
            <a:spLocks noGrp="1"/>
          </p:cNvSpPr>
          <p:nvPr>
            <p:ph type="sldNum" sz="quarter" idx="10"/>
          </p:nvPr>
        </p:nvSpPr>
        <p:spPr/>
        <p:txBody>
          <a:bodyPr/>
          <a:lstStyle/>
          <a:p>
            <a:fld id="{ED68A455-0C87-49ED-A52B-5161F6AAC980}" type="slidenum">
              <a:rPr lang="en-US" smtClean="0"/>
              <a:t>6</a:t>
            </a:fld>
            <a:endParaRPr lang="en-US"/>
          </a:p>
        </p:txBody>
      </p:sp>
    </p:spTree>
    <p:extLst>
      <p:ext uri="{BB962C8B-B14F-4D97-AF65-F5344CB8AC3E}">
        <p14:creationId xmlns:p14="http://schemas.microsoft.com/office/powerpoint/2010/main" val="297116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take a broader look, the graph above shows Thomas </a:t>
            </a:r>
            <a:r>
              <a:rPr lang="en-US" dirty="0" err="1" smtClean="0"/>
              <a:t>Piketty</a:t>
            </a:r>
            <a:r>
              <a:rPr lang="en-US" dirty="0" smtClean="0"/>
              <a:t> and Emmanuel </a:t>
            </a:r>
            <a:r>
              <a:rPr lang="en-US" dirty="0" err="1" smtClean="0"/>
              <a:t>Saez's</a:t>
            </a:r>
            <a:r>
              <a:rPr lang="en-US" dirty="0" smtClean="0"/>
              <a:t> </a:t>
            </a:r>
            <a:r>
              <a:rPr lang="en-US" dirty="0" smtClean="0">
                <a:hlinkClick r:id="rId3"/>
              </a:rPr>
              <a:t>data</a:t>
            </a:r>
            <a:r>
              <a:rPr lang="en-US" dirty="0" smtClean="0"/>
              <a:t> on average inflation-adjusted incomes for the bottom 90% of the population, income at the 95th percentile (the level that's richer than 94% of the population), and at the 99.99th percentile (the richest 0.01%). (The familiar annual Census Bureau numbers are based on a large survey of households that inevitably misses the rich; the </a:t>
            </a:r>
            <a:r>
              <a:rPr lang="en-US" dirty="0" err="1" smtClean="0"/>
              <a:t>Piketty</a:t>
            </a:r>
            <a:r>
              <a:rPr lang="en-US" dirty="0" smtClean="0"/>
              <a:t>–</a:t>
            </a:r>
            <a:r>
              <a:rPr lang="en-US" dirty="0" err="1" smtClean="0"/>
              <a:t>Saez</a:t>
            </a:r>
            <a:r>
              <a:rPr lang="en-US" dirty="0" smtClean="0"/>
              <a:t> data come from tax returns. Since the rich are quite skilled at evading taxes, their figures probably understate life at the top.) From the early 1930s through the late 1960s, the incomes of the masses and the rich grew more or less in tandem. Then, tragically, growth at the high end began seriously to lag the broader population. While the incomes of the bottom 90% (by the </a:t>
            </a:r>
            <a:r>
              <a:rPr lang="en-US" dirty="0" err="1" smtClean="0"/>
              <a:t>Piketty</a:t>
            </a:r>
            <a:r>
              <a:rPr lang="en-US" dirty="0" smtClean="0"/>
              <a:t>–</a:t>
            </a:r>
            <a:r>
              <a:rPr lang="en-US" dirty="0" err="1" smtClean="0"/>
              <a:t>Saez</a:t>
            </a:r>
            <a:r>
              <a:rPr lang="en-US" dirty="0" smtClean="0"/>
              <a:t> measure fell by 2% from 1968 to 1978, those of the top 0.01% were down by 38%. </a:t>
            </a:r>
            <a:r>
              <a:rPr lang="en-US" smtClean="0"/>
              <a:t>This was clearly a social emergency. </a:t>
            </a:r>
          </a:p>
        </p:txBody>
      </p:sp>
      <p:sp>
        <p:nvSpPr>
          <p:cNvPr id="4" name="Slide Number Placeholder 3"/>
          <p:cNvSpPr>
            <a:spLocks noGrp="1"/>
          </p:cNvSpPr>
          <p:nvPr>
            <p:ph type="sldNum" sz="quarter" idx="10"/>
          </p:nvPr>
        </p:nvSpPr>
        <p:spPr/>
        <p:txBody>
          <a:bodyPr/>
          <a:lstStyle/>
          <a:p>
            <a:fld id="{ED68A455-0C87-49ED-A52B-5161F6AAC980}" type="slidenum">
              <a:rPr lang="en-US" smtClean="0"/>
              <a:t>7</a:t>
            </a:fld>
            <a:endParaRPr lang="en-US"/>
          </a:p>
        </p:txBody>
      </p:sp>
    </p:spTree>
    <p:extLst>
      <p:ext uri="{BB962C8B-B14F-4D97-AF65-F5344CB8AC3E}">
        <p14:creationId xmlns:p14="http://schemas.microsoft.com/office/powerpoint/2010/main" val="10047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ABF5B5-5C48-4C00-B59E-96833508882D}"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1033373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BF5B5-5C48-4C00-B59E-96833508882D}"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343146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BF5B5-5C48-4C00-B59E-96833508882D}"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158103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BF5B5-5C48-4C00-B59E-96833508882D}"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343738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ABF5B5-5C48-4C00-B59E-96833508882D}" type="datetimeFigureOut">
              <a:rPr lang="en-US" smtClean="0"/>
              <a:t>4/3/2014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34377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BF5B5-5C48-4C00-B59E-96833508882D}"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364348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BF5B5-5C48-4C00-B59E-96833508882D}" type="datetimeFigureOut">
              <a:rPr lang="en-US" smtClean="0"/>
              <a:t>4/3/2014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291101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BF5B5-5C48-4C00-B59E-96833508882D}" type="datetimeFigureOut">
              <a:rPr lang="en-US" smtClean="0"/>
              <a:t>4/3/2014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381052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BF5B5-5C48-4C00-B59E-96833508882D}" type="datetimeFigureOut">
              <a:rPr lang="en-US" smtClean="0"/>
              <a:t>4/3/2014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240001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BF5B5-5C48-4C00-B59E-96833508882D}"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4183854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BF5B5-5C48-4C00-B59E-96833508882D}" type="datetimeFigureOut">
              <a:rPr lang="en-US" smtClean="0"/>
              <a:t>4/3/2014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984EE-195D-4B12-86E8-55B9326BB9A2}" type="slidenum">
              <a:rPr lang="en-US" smtClean="0"/>
              <a:t>‹#›</a:t>
            </a:fld>
            <a:endParaRPr lang="en-US"/>
          </a:p>
        </p:txBody>
      </p:sp>
    </p:spTree>
    <p:extLst>
      <p:ext uri="{BB962C8B-B14F-4D97-AF65-F5344CB8AC3E}">
        <p14:creationId xmlns:p14="http://schemas.microsoft.com/office/powerpoint/2010/main" val="291050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BF5B5-5C48-4C00-B59E-96833508882D}" type="datetimeFigureOut">
              <a:rPr lang="en-US" smtClean="0"/>
              <a:t>4/3/2014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984EE-195D-4B12-86E8-55B9326BB9A2}" type="slidenum">
              <a:rPr lang="en-US" smtClean="0"/>
              <a:t>‹#›</a:t>
            </a:fld>
            <a:endParaRPr lang="en-US"/>
          </a:p>
        </p:txBody>
      </p:sp>
    </p:spTree>
    <p:extLst>
      <p:ext uri="{BB962C8B-B14F-4D97-AF65-F5344CB8AC3E}">
        <p14:creationId xmlns:p14="http://schemas.microsoft.com/office/powerpoint/2010/main" val="382504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Growth of Inequality</a:t>
            </a:r>
            <a:endParaRPr lang="en-US" dirty="0"/>
          </a:p>
        </p:txBody>
      </p:sp>
      <p:sp>
        <p:nvSpPr>
          <p:cNvPr id="3" name="Subtitle 2"/>
          <p:cNvSpPr>
            <a:spLocks noGrp="1"/>
          </p:cNvSpPr>
          <p:nvPr>
            <p:ph type="subTitle" idx="1"/>
          </p:nvPr>
        </p:nvSpPr>
        <p:spPr/>
        <p:txBody>
          <a:bodyPr/>
          <a:lstStyle/>
          <a:p>
            <a:r>
              <a:rPr lang="en-US" dirty="0" smtClean="0"/>
              <a:t>Labor and Working-Class History Association</a:t>
            </a:r>
          </a:p>
          <a:p>
            <a:r>
              <a:rPr lang="en-US" dirty="0" smtClean="0"/>
              <a:t>Do not distribute</a:t>
            </a:r>
            <a:endParaRPr lang="en-US" dirty="0"/>
          </a:p>
        </p:txBody>
      </p:sp>
    </p:spTree>
    <p:extLst>
      <p:ext uri="{BB962C8B-B14F-4D97-AF65-F5344CB8AC3E}">
        <p14:creationId xmlns:p14="http://schemas.microsoft.com/office/powerpoint/2010/main" val="112848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762000"/>
            <a:ext cx="9187464" cy="530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13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eaLnBrk="1" hangingPunct="1"/>
            <a:r>
              <a:rPr lang="en-US" dirty="0" smtClean="0"/>
              <a:t>1977 – 8%</a:t>
            </a:r>
          </a:p>
        </p:txBody>
      </p:sp>
      <p:graphicFrame>
        <p:nvGraphicFramePr>
          <p:cNvPr id="7" name="Content Placeholder 6"/>
          <p:cNvGraphicFramePr>
            <a:graphicFrameLocks noGrp="1"/>
          </p:cNvGraphicFramePr>
          <p:nvPr>
            <p:ph sz="half" idx="2"/>
          </p:nvPr>
        </p:nvGraphicFramePr>
        <p:xfrm>
          <a:off x="457200" y="2201863"/>
          <a:ext cx="4038600" cy="3913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4"/>
          </p:nvPr>
        </p:nvGraphicFramePr>
        <p:xfrm>
          <a:off x="4572000" y="2286000"/>
          <a:ext cx="4041775" cy="3951288"/>
        </p:xfrm>
        <a:graphic>
          <a:graphicData uri="http://schemas.openxmlformats.org/drawingml/2006/chart">
            <c:chart xmlns:c="http://schemas.openxmlformats.org/drawingml/2006/chart" xmlns:r="http://schemas.openxmlformats.org/officeDocument/2006/relationships" r:id="rId4"/>
          </a:graphicData>
        </a:graphic>
      </p:graphicFrame>
      <p:sp>
        <p:nvSpPr>
          <p:cNvPr id="15362" name="Title 1"/>
          <p:cNvSpPr>
            <a:spLocks noGrp="1"/>
          </p:cNvSpPr>
          <p:nvPr>
            <p:ph type="title"/>
          </p:nvPr>
        </p:nvSpPr>
        <p:spPr/>
        <p:txBody>
          <a:bodyPr>
            <a:normAutofit/>
          </a:bodyPr>
          <a:lstStyle/>
          <a:p>
            <a:pPr eaLnBrk="1" hangingPunct="1"/>
            <a:r>
              <a:rPr lang="en-US" b="1" dirty="0" smtClean="0">
                <a:effectLst>
                  <a:outerShdw blurRad="38100" dist="38100" dir="2700000" algn="tl">
                    <a:srgbClr val="000000">
                      <a:alpha val="43137"/>
                    </a:srgbClr>
                  </a:outerShdw>
                </a:effectLst>
                <a:latin typeface="Arial" pitchFamily="34" charset="0"/>
                <a:cs typeface="Arial" pitchFamily="34" charset="0"/>
              </a:rPr>
              <a:t>Total Income Going to Top 1% </a:t>
            </a:r>
          </a:p>
        </p:txBody>
      </p:sp>
      <p:sp>
        <p:nvSpPr>
          <p:cNvPr id="5" name="Text Placeholder 4"/>
          <p:cNvSpPr>
            <a:spLocks noGrp="1"/>
          </p:cNvSpPr>
          <p:nvPr>
            <p:ph type="body" idx="3"/>
          </p:nvPr>
        </p:nvSpPr>
        <p:spPr/>
        <p:txBody>
          <a:bodyPr/>
          <a:lstStyle/>
          <a:p>
            <a:pPr algn="ctr" eaLnBrk="1" hangingPunct="1"/>
            <a:r>
              <a:rPr lang="en-US" dirty="0" smtClean="0"/>
              <a:t>2007 – 23.5%</a:t>
            </a:r>
          </a:p>
        </p:txBody>
      </p:sp>
      <p:sp>
        <p:nvSpPr>
          <p:cNvPr id="15367" name="TextBox 8"/>
          <p:cNvSpPr txBox="1">
            <a:spLocks noChangeArrowheads="1"/>
          </p:cNvSpPr>
          <p:nvPr/>
        </p:nvSpPr>
        <p:spPr bwMode="auto">
          <a:xfrm>
            <a:off x="1600200" y="6324600"/>
            <a:ext cx="6705600" cy="276225"/>
          </a:xfrm>
          <a:prstGeom prst="rect">
            <a:avLst/>
          </a:prstGeom>
          <a:noFill/>
          <a:ln w="9525">
            <a:noFill/>
            <a:miter lim="800000"/>
            <a:headEnd/>
            <a:tailEnd/>
          </a:ln>
        </p:spPr>
        <p:txBody>
          <a:bodyPr>
            <a:spAutoFit/>
          </a:bodyPr>
          <a:lstStyle/>
          <a:p>
            <a:r>
              <a:rPr lang="en-US" sz="1200" dirty="0" err="1"/>
              <a:t>Saez</a:t>
            </a:r>
            <a:r>
              <a:rPr lang="en-US" sz="1200" dirty="0"/>
              <a:t> &amp; </a:t>
            </a:r>
            <a:r>
              <a:rPr lang="en-US" sz="1200" dirty="0" err="1"/>
              <a:t>Piketty</a:t>
            </a:r>
            <a:r>
              <a:rPr lang="en-US" sz="1200" dirty="0"/>
              <a:t> “Evolution of Top Incomes: A Historical and International Perspective”</a:t>
            </a:r>
          </a:p>
        </p:txBody>
      </p:sp>
    </p:spTree>
    <p:extLst>
      <p:ext uri="{BB962C8B-B14F-4D97-AF65-F5344CB8AC3E}">
        <p14:creationId xmlns:p14="http://schemas.microsoft.com/office/powerpoint/2010/main" val="6284719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right)">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7" grpId="0">
        <p:bldAsOne/>
      </p:bldGraphic>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0"/>
            <a:ext cx="5946464" cy="73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71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14400"/>
            <a:ext cx="913209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94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72" y="381000"/>
            <a:ext cx="9161172" cy="620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95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304800"/>
            <a:ext cx="9067332" cy="609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0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733800"/>
            <a:ext cx="8229600" cy="3124200"/>
          </a:xfrm>
        </p:spPr>
        <p:txBody>
          <a:bodyPr>
            <a:normAutofit fontScale="90000"/>
          </a:bodyPr>
          <a:lstStyle/>
          <a:p>
            <a:r>
              <a:rPr lang="en-US" sz="2900" b="1" dirty="0" smtClean="0"/>
              <a:t/>
            </a:r>
            <a:br>
              <a:rPr lang="en-US" sz="2900" b="1" dirty="0" smtClean="0"/>
            </a:br>
            <a:r>
              <a:rPr lang="en-US" sz="2900" b="1" dirty="0" smtClean="0"/>
              <a:t>2005 Survey of 5000 Americans A Harvard business professors and a behavioral economist recently asked more than 5,000 Americans how they thought wealth is distributed in the United States. Most thought that it’s more balanced than it actually is. Asked to choose their ideal distribution of wealth, 92% picked one that was even more equitable.</a:t>
            </a:r>
            <a:r>
              <a:rPr lang="en-US" b="1" dirty="0" smtClean="0"/>
              <a:t/>
            </a:r>
            <a:br>
              <a:rPr lang="en-US" b="1" dirty="0" smtClean="0"/>
            </a:b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82" y="0"/>
            <a:ext cx="9103064" cy="373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736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376</Words>
  <Application>Microsoft Office PowerPoint</Application>
  <PresentationFormat>On-screen Show (4:3)</PresentationFormat>
  <Paragraphs>17</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Growth of Inequality</vt:lpstr>
      <vt:lpstr>PowerPoint Presentation</vt:lpstr>
      <vt:lpstr>Total Income Going to Top 1% </vt:lpstr>
      <vt:lpstr>PowerPoint Presentation</vt:lpstr>
      <vt:lpstr>PowerPoint Presentation</vt:lpstr>
      <vt:lpstr>PowerPoint Presentation</vt:lpstr>
      <vt:lpstr>PowerPoint Presentation</vt:lpstr>
      <vt:lpstr> 2005 Survey of 5000 Americans A Harvard business professors and a behavioral economist recently asked more than 5,000 Americans how they thought wealth is distributed in the United States. Most thought that it’s more balanced than it actually is. Asked to choose their ideal distribution of wealth, 92% picked one that was even more equitable.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of Inequality</dc:title>
  <dc:creator>Adam Mertz</dc:creator>
  <cp:lastModifiedBy>Adam Mertz</cp:lastModifiedBy>
  <cp:revision>7</cp:revision>
  <dcterms:created xsi:type="dcterms:W3CDTF">2014-04-01T14:29:13Z</dcterms:created>
  <dcterms:modified xsi:type="dcterms:W3CDTF">2014-04-03T18:39:48Z</dcterms:modified>
</cp:coreProperties>
</file>